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6" r:id="rId2"/>
    <p:sldId id="257" r:id="rId3"/>
    <p:sldId id="311" r:id="rId4"/>
    <p:sldId id="342" r:id="rId5"/>
    <p:sldId id="343" r:id="rId6"/>
    <p:sldId id="355" r:id="rId7"/>
    <p:sldId id="366" r:id="rId8"/>
    <p:sldId id="362" r:id="rId9"/>
    <p:sldId id="363" r:id="rId10"/>
    <p:sldId id="259" r:id="rId11"/>
    <p:sldId id="313" r:id="rId12"/>
    <p:sldId id="331" r:id="rId13"/>
    <p:sldId id="353" r:id="rId14"/>
    <p:sldId id="354" r:id="rId15"/>
    <p:sldId id="356" r:id="rId16"/>
    <p:sldId id="333" r:id="rId17"/>
    <p:sldId id="349" r:id="rId18"/>
    <p:sldId id="367" r:id="rId19"/>
    <p:sldId id="368" r:id="rId20"/>
    <p:sldId id="350" r:id="rId21"/>
    <p:sldId id="336" r:id="rId22"/>
    <p:sldId id="337" r:id="rId23"/>
    <p:sldId id="338" r:id="rId24"/>
    <p:sldId id="339" r:id="rId25"/>
    <p:sldId id="341"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F9D9EEE-9433-4A76-9930-6BB5043DA2F0}">
          <p14:sldIdLst>
            <p14:sldId id="256"/>
            <p14:sldId id="257"/>
            <p14:sldId id="311"/>
            <p14:sldId id="342"/>
            <p14:sldId id="343"/>
            <p14:sldId id="355"/>
            <p14:sldId id="366"/>
          </p14:sldIdLst>
        </p14:section>
        <p14:section name="Раздел без заголовка" id="{324794D7-C036-4C52-9E4F-4E1B50C798F2}">
          <p14:sldIdLst>
            <p14:sldId id="362"/>
            <p14:sldId id="363"/>
            <p14:sldId id="259"/>
            <p14:sldId id="313"/>
            <p14:sldId id="331"/>
            <p14:sldId id="353"/>
            <p14:sldId id="354"/>
            <p14:sldId id="356"/>
            <p14:sldId id="333"/>
            <p14:sldId id="349"/>
            <p14:sldId id="367"/>
            <p14:sldId id="368"/>
            <p14:sldId id="350"/>
            <p14:sldId id="336"/>
            <p14:sldId id="337"/>
            <p14:sldId id="338"/>
            <p14:sldId id="339"/>
            <p14:sldId id="341"/>
          </p14:sldIdLst>
        </p14:section>
      </p14:sectionLst>
    </p:ext>
    <p:ext uri="{EFAFB233-063F-42B5-8137-9DF3F51BA10A}">
      <p15:sldGuideLst xmlns:p15="http://schemas.microsoft.com/office/powerpoint/2012/main" xmlns="">
        <p15:guide id="1" orient="horz" pos="2160">
          <p15:clr>
            <a:srgbClr val="A4A3A4"/>
          </p15:clr>
        </p15:guide>
        <p15:guide id="2" pos="51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CC99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36" autoAdjust="0"/>
    <p:restoredTop sz="77516" autoAdjust="0"/>
  </p:normalViewPr>
  <p:slideViewPr>
    <p:cSldViewPr>
      <p:cViewPr>
        <p:scale>
          <a:sx n="84" d="100"/>
          <a:sy n="84" d="100"/>
        </p:scale>
        <p:origin x="-684" y="114"/>
      </p:cViewPr>
      <p:guideLst>
        <p:guide orient="horz" pos="2160"/>
        <p:guide pos="5103"/>
      </p:guideLst>
    </p:cSldViewPr>
  </p:slideViewPr>
  <p:outlineViewPr>
    <p:cViewPr>
      <p:scale>
        <a:sx n="33" d="100"/>
        <a:sy n="33" d="100"/>
      </p:scale>
      <p:origin x="0" y="288"/>
    </p:cViewPr>
  </p:outlineViewPr>
  <p:notesTextViewPr>
    <p:cViewPr>
      <p:scale>
        <a:sx n="1" d="1"/>
        <a:sy n="1" d="1"/>
      </p:scale>
      <p:origin x="0" y="0"/>
    </p:cViewPr>
  </p:notesTextViewPr>
  <p:sorterViewPr>
    <p:cViewPr>
      <p:scale>
        <a:sx n="100" d="100"/>
        <a:sy n="100" d="100"/>
      </p:scale>
      <p:origin x="0" y="43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1513E6-6196-4AC1-88CB-332473556554}" type="datetimeFigureOut">
              <a:rPr lang="ru-RU" smtClean="0"/>
              <a:pPr/>
              <a:t>24.01.2023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836AB6-C659-4BAC-91B1-29508D0D9F75}" type="slidenum">
              <a:rPr lang="ru-RU" smtClean="0"/>
              <a:pPr/>
              <a:t>‹#›</a:t>
            </a:fld>
            <a:endParaRPr lang="ru-RU"/>
          </a:p>
        </p:txBody>
      </p:sp>
    </p:spTree>
    <p:extLst>
      <p:ext uri="{BB962C8B-B14F-4D97-AF65-F5344CB8AC3E}">
        <p14:creationId xmlns:p14="http://schemas.microsoft.com/office/powerpoint/2010/main" val="3595740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F836AB6-C659-4BAC-91B1-29508D0D9F75}" type="slidenum">
              <a:rPr lang="ru-RU" smtClean="0"/>
              <a:pPr/>
              <a:t>1</a:t>
            </a:fld>
            <a:endParaRPr lang="ru-RU"/>
          </a:p>
        </p:txBody>
      </p:sp>
    </p:spTree>
    <p:extLst>
      <p:ext uri="{BB962C8B-B14F-4D97-AF65-F5344CB8AC3E}">
        <p14:creationId xmlns:p14="http://schemas.microsoft.com/office/powerpoint/2010/main" val="3792947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F836AB6-C659-4BAC-91B1-29508D0D9F75}" type="slidenum">
              <a:rPr lang="ru-RU" smtClean="0"/>
              <a:pPr/>
              <a:t>3</a:t>
            </a:fld>
            <a:endParaRPr lang="ru-RU"/>
          </a:p>
        </p:txBody>
      </p:sp>
    </p:spTree>
    <p:extLst>
      <p:ext uri="{BB962C8B-B14F-4D97-AF65-F5344CB8AC3E}">
        <p14:creationId xmlns:p14="http://schemas.microsoft.com/office/powerpoint/2010/main" val="3028072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F836AB6-C659-4BAC-91B1-29508D0D9F75}" type="slidenum">
              <a:rPr lang="ru-RU" smtClean="0"/>
              <a:pPr/>
              <a:t>8</a:t>
            </a:fld>
            <a:endParaRPr lang="ru-RU"/>
          </a:p>
        </p:txBody>
      </p:sp>
    </p:spTree>
    <p:extLst>
      <p:ext uri="{BB962C8B-B14F-4D97-AF65-F5344CB8AC3E}">
        <p14:creationId xmlns:p14="http://schemas.microsoft.com/office/powerpoint/2010/main" val="2864935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F836AB6-C659-4BAC-91B1-29508D0D9F75}" type="slidenum">
              <a:rPr lang="ru-RU" smtClean="0"/>
              <a:pPr/>
              <a:t>10</a:t>
            </a:fld>
            <a:endParaRPr lang="ru-RU"/>
          </a:p>
        </p:txBody>
      </p:sp>
    </p:spTree>
    <p:extLst>
      <p:ext uri="{BB962C8B-B14F-4D97-AF65-F5344CB8AC3E}">
        <p14:creationId xmlns:p14="http://schemas.microsoft.com/office/powerpoint/2010/main" val="3805384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F836AB6-C659-4BAC-91B1-29508D0D9F75}" type="slidenum">
              <a:rPr lang="ru-RU" smtClean="0"/>
              <a:pPr/>
              <a:t>17</a:t>
            </a:fld>
            <a:endParaRPr lang="ru-RU"/>
          </a:p>
        </p:txBody>
      </p:sp>
    </p:spTree>
    <p:extLst>
      <p:ext uri="{BB962C8B-B14F-4D97-AF65-F5344CB8AC3E}">
        <p14:creationId xmlns:p14="http://schemas.microsoft.com/office/powerpoint/2010/main" val="2598456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30" name="Date Placeholder 29"/>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2E8FF441-586F-488E-A4E7-A95DD32FA69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Date Placeholder 3"/>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E8FF441-586F-488E-A4E7-A95DD32FA69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ru-RU"/>
              <a:t>Образец заголовка</a:t>
            </a:r>
            <a:endParaRPr kumimoji="0" lang="en-US"/>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Date Placeholder 3"/>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E8FF441-586F-488E-A4E7-A95DD32FA69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Date Placeholder 3"/>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E8FF441-586F-488E-A4E7-A95DD32FA69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Date Placeholder 3"/>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E8FF441-586F-488E-A4E7-A95DD32FA69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Date Placeholder 4"/>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E8FF441-586F-488E-A4E7-A95DD32FA69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a:t>Образец заголовка</a:t>
            </a:r>
            <a:endParaRPr kumimoji="0" lang="en-US"/>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Date Placeholder 6"/>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E8FF441-586F-488E-A4E7-A95DD32FA69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Date Placeholder 2"/>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E8FF441-586F-488E-A4E7-A95DD32FA69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E8FF441-586F-488E-A4E7-A95DD32FA69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a:t>Образец текста</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Date Placeholder 4"/>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E8FF441-586F-488E-A4E7-A95DD32FA69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ru-RU"/>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5" name="Date Placeholder 4"/>
          <p:cNvSpPr>
            <a:spLocks noGrp="1"/>
          </p:cNvSpPr>
          <p:nvPr>
            <p:ph type="dt" sz="half" idx="10"/>
          </p:nvPr>
        </p:nvSpPr>
        <p:spPr/>
        <p:txBody>
          <a:bodyPr/>
          <a:lstStyle/>
          <a:p>
            <a:fld id="{681C8573-6C65-4095-A6A2-B01B8C6D47DD}" type="datetimeFigureOut">
              <a:rPr lang="ru-RU" smtClean="0"/>
              <a:pPr/>
              <a:t>24.01.2023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1"/>
            <a:ext cx="609600" cy="365125"/>
          </a:xfrm>
        </p:spPr>
        <p:txBody>
          <a:bodyPr/>
          <a:lstStyle/>
          <a:p>
            <a:fld id="{2E8FF441-586F-488E-A4E7-A95DD32FA695}" type="slidenum">
              <a:rPr lang="ru-RU" smtClean="0"/>
              <a:pPr/>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a:t>Вставка рисунка</a:t>
            </a:r>
            <a:endParaRPr kumimoji="0" lang="en-US" dirty="0"/>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1C8573-6C65-4095-A6A2-B01B8C6D47DD}" type="datetimeFigureOut">
              <a:rPr lang="ru-RU" smtClean="0"/>
              <a:pPr/>
              <a:t>24.01.2023</a:t>
            </a:fld>
            <a:endParaRPr lang="ru-RU"/>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E8FF441-586F-488E-A4E7-A95DD32FA695}" type="slidenum">
              <a:rPr lang="ru-RU" smtClean="0"/>
              <a:pPr/>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259632" y="332656"/>
            <a:ext cx="7488832" cy="523220"/>
          </a:xfrm>
          <a:prstGeom prst="rect">
            <a:avLst/>
          </a:prstGeom>
        </p:spPr>
        <p:txBody>
          <a:bodyPr wrap="square">
            <a:spAutoFit/>
          </a:bodyPr>
          <a:lstStyle/>
          <a:p>
            <a:pPr algn="ctr"/>
            <a:r>
              <a:rPr lang="kk-KZ" sz="1400" b="1" dirty="0">
                <a:latin typeface="Times New Roman" panose="02020603050405020304" pitchFamily="18" charset="0"/>
                <a:cs typeface="Times New Roman" panose="02020603050405020304" pitchFamily="18" charset="0"/>
              </a:rPr>
              <a:t>ҚАЗАҚСТАН  РЕСПУБЛИКАСЫНЫҢ  БІЛІМ ЖӘНЕ ҒЫЛЫМ МИНИСТРЛІГІ М.  ӘУЕЗОВ АТЫНДАҒЫ ОҢТҮСТІК  ҚАЗАҚСТАН  УНИВЕРСИТЕТІ</a:t>
            </a:r>
            <a:endParaRPr lang="kk-KZ" sz="1400" b="1" spc="300" dirty="0">
              <a:ln w="11430" cmpd="sng">
                <a:solidFill>
                  <a:sysClr val="windowText" lastClr="000000"/>
                </a:solidFill>
                <a:prstDash val="solid"/>
                <a:miter lim="800000"/>
              </a:ln>
              <a:solidFill>
                <a:sysClr val="windowText" lastClr="000000"/>
              </a:solidFill>
              <a:effectLst>
                <a:glow rad="45500">
                  <a:schemeClr val="accent1">
                    <a:satMod val="220000"/>
                    <a:alpha val="35000"/>
                  </a:schemeClr>
                </a:glow>
              </a:effectLst>
              <a:latin typeface="Times New Roman" pitchFamily="18" charset="0"/>
              <a:cs typeface="Times New Roman" pitchFamily="18" charset="0"/>
            </a:endParaRPr>
          </a:p>
        </p:txBody>
      </p:sp>
      <p:sp>
        <p:nvSpPr>
          <p:cNvPr id="5" name="Прямоугольник 4"/>
          <p:cNvSpPr/>
          <p:nvPr/>
        </p:nvSpPr>
        <p:spPr>
          <a:xfrm>
            <a:off x="2339753" y="908721"/>
            <a:ext cx="4752528" cy="1877437"/>
          </a:xfrm>
          <a:prstGeom prst="rect">
            <a:avLst/>
          </a:prstGeom>
        </p:spPr>
        <p:txBody>
          <a:bodyPr wrap="square">
            <a:spAutoFit/>
          </a:bodyPr>
          <a:lstStyle/>
          <a:p>
            <a:pPr algn="ctr"/>
            <a:endParaRPr lang="en-US" sz="1400" b="1" dirty="0" smtClean="0"/>
          </a:p>
          <a:p>
            <a:pPr algn="ctr"/>
            <a:endParaRPr lang="kk-KZ" sz="1400" b="1" dirty="0" smtClean="0"/>
          </a:p>
          <a:p>
            <a:pPr algn="ctr"/>
            <a:endParaRPr lang="kk-KZ" sz="1400" b="1" dirty="0"/>
          </a:p>
          <a:p>
            <a:pPr algn="ctr"/>
            <a:r>
              <a:rPr lang="kk-KZ" sz="1400" b="1" dirty="0" smtClean="0">
                <a:latin typeface="Times New Roman" panose="02020603050405020304" pitchFamily="18" charset="0"/>
                <a:cs typeface="Times New Roman" panose="02020603050405020304" pitchFamily="18" charset="0"/>
              </a:rPr>
              <a:t>«</a:t>
            </a:r>
            <a:r>
              <a:rPr lang="kk-KZ" sz="1400" b="1" dirty="0">
                <a:latin typeface="Times New Roman" panose="02020603050405020304" pitchFamily="18" charset="0"/>
                <a:cs typeface="Times New Roman" panose="02020603050405020304" pitchFamily="18" charset="0"/>
              </a:rPr>
              <a:t>ЗАҢ» ФАКУЛЬТЕТІ</a:t>
            </a:r>
            <a:endParaRPr lang="ru-RU" sz="1400" dirty="0">
              <a:latin typeface="Times New Roman" panose="02020603050405020304" pitchFamily="18" charset="0"/>
              <a:cs typeface="Times New Roman" panose="02020603050405020304" pitchFamily="18" charset="0"/>
            </a:endParaRPr>
          </a:p>
          <a:p>
            <a:r>
              <a:rPr lang="kk-KZ" sz="1400" b="1" dirty="0"/>
              <a:t> </a:t>
            </a:r>
            <a:endParaRPr lang="ru-RU" sz="1400" dirty="0"/>
          </a:p>
          <a:p>
            <a:pPr algn="ctr"/>
            <a:endParaRPr lang="en-US" sz="1400" dirty="0">
              <a:latin typeface="Times New Roman" pitchFamily="18" charset="0"/>
              <a:cs typeface="Times New Roman" pitchFamily="18" charset="0"/>
            </a:endParaRPr>
          </a:p>
          <a:p>
            <a:pPr algn="ctr"/>
            <a:endParaRPr lang="en-US" sz="1400" dirty="0">
              <a:latin typeface="Times New Roman" pitchFamily="18" charset="0"/>
              <a:cs typeface="Times New Roman" pitchFamily="18" charset="0"/>
            </a:endParaRPr>
          </a:p>
          <a:p>
            <a:pPr algn="ctr">
              <a:spcAft>
                <a:spcPts val="0"/>
              </a:spcAft>
            </a:pPr>
            <a:endParaRPr lang="ru-RU" b="1" dirty="0">
              <a:ln>
                <a:solidFill>
                  <a:sysClr val="windowText" lastClr="000000"/>
                </a:solidFill>
              </a:ln>
              <a:solidFill>
                <a:sysClr val="windowText" lastClr="000000"/>
              </a:solidFill>
              <a:latin typeface="Times New Roman"/>
              <a:ea typeface="Times New Roman"/>
            </a:endParaRPr>
          </a:p>
        </p:txBody>
      </p:sp>
      <p:sp>
        <p:nvSpPr>
          <p:cNvPr id="6" name="Прямоугольник 5"/>
          <p:cNvSpPr/>
          <p:nvPr/>
        </p:nvSpPr>
        <p:spPr>
          <a:xfrm>
            <a:off x="1331640" y="2492896"/>
            <a:ext cx="6558734" cy="1323439"/>
          </a:xfrm>
          <a:prstGeom prst="rect">
            <a:avLst/>
          </a:prstGeom>
          <a:noFill/>
        </p:spPr>
        <p:txBody>
          <a:bodyPr wrap="square" lIns="91440" tIns="45720" rIns="91440" bIns="45720">
            <a:spAutoFit/>
          </a:bodyPr>
          <a:lstStyle/>
          <a:p>
            <a:pPr algn="ctr"/>
            <a:r>
              <a:rPr lang="kk-KZ" sz="2000" b="1" dirty="0">
                <a:latin typeface="Times New Roman" panose="02020603050405020304" pitchFamily="18" charset="0"/>
                <a:cs typeface="Times New Roman" panose="02020603050405020304" pitchFamily="18" charset="0"/>
              </a:rPr>
              <a:t>«Философия»  кафедрасының</a:t>
            </a:r>
            <a:endParaRPr lang="ru-RU" sz="2000" dirty="0">
              <a:latin typeface="Times New Roman" panose="02020603050405020304" pitchFamily="18" charset="0"/>
              <a:cs typeface="Times New Roman" panose="02020603050405020304" pitchFamily="18" charset="0"/>
            </a:endParaRPr>
          </a:p>
          <a:p>
            <a:pPr algn="ctr"/>
            <a:r>
              <a:rPr lang="kk-KZ" sz="2000" b="1" dirty="0">
                <a:latin typeface="Times New Roman" panose="02020603050405020304" pitchFamily="18" charset="0"/>
                <a:cs typeface="Times New Roman" panose="02020603050405020304" pitchFamily="18" charset="0"/>
              </a:rPr>
              <a:t>2022-2023 жылдың бірінші жарты  жылдығы бойынша</a:t>
            </a:r>
            <a:endParaRPr lang="ru-RU" sz="2000" dirty="0">
              <a:latin typeface="Times New Roman" panose="02020603050405020304" pitchFamily="18" charset="0"/>
              <a:cs typeface="Times New Roman" panose="02020603050405020304" pitchFamily="18" charset="0"/>
            </a:endParaRPr>
          </a:p>
          <a:p>
            <a:pPr algn="ctr"/>
            <a:r>
              <a:rPr lang="kk-KZ" sz="2000" b="1" dirty="0" smtClean="0">
                <a:latin typeface="Times New Roman" panose="02020603050405020304" pitchFamily="18" charset="0"/>
                <a:cs typeface="Times New Roman" panose="02020603050405020304" pitchFamily="18" charset="0"/>
              </a:rPr>
              <a:t>Орындалған жұмысының </a:t>
            </a:r>
            <a:endParaRPr lang="ru-RU" sz="2000" dirty="0">
              <a:latin typeface="Times New Roman" panose="02020603050405020304" pitchFamily="18" charset="0"/>
              <a:cs typeface="Times New Roman" panose="02020603050405020304" pitchFamily="18" charset="0"/>
            </a:endParaRPr>
          </a:p>
          <a:p>
            <a:pPr algn="ctr"/>
            <a:r>
              <a:rPr lang="kk-KZ" sz="2000" b="1" dirty="0">
                <a:latin typeface="Times New Roman" panose="02020603050405020304" pitchFamily="18" charset="0"/>
                <a:cs typeface="Times New Roman" panose="02020603050405020304" pitchFamily="18" charset="0"/>
              </a:rPr>
              <a:t>ЕСЕБІ</a:t>
            </a:r>
            <a:endParaRPr lang="ru-RU" sz="2000"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3573017" y="5805264"/>
            <a:ext cx="2286000" cy="307777"/>
          </a:xfrm>
          <a:prstGeom prst="rect">
            <a:avLst/>
          </a:prstGeom>
        </p:spPr>
        <p:txBody>
          <a:bodyPr>
            <a:spAutoFit/>
          </a:bodyPr>
          <a:lstStyle/>
          <a:p>
            <a:pPr lvl="0"/>
            <a:r>
              <a:rPr lang="kk-KZ" sz="1400" b="1" dirty="0" smtClean="0">
                <a:solidFill>
                  <a:prstClr val="black">
                    <a:lumMod val="95000"/>
                    <a:lumOff val="5000"/>
                  </a:prstClr>
                </a:solidFill>
                <a:latin typeface="Times New Roman" panose="02020603050405020304" pitchFamily="18" charset="0"/>
                <a:cs typeface="Times New Roman" panose="02020603050405020304" pitchFamily="18" charset="0"/>
              </a:rPr>
              <a:t>Шымкент, 23ж</a:t>
            </a:r>
            <a:r>
              <a:rPr lang="kk-KZ" sz="1400" dirty="0" smtClean="0">
                <a:solidFill>
                  <a:prstClr val="black">
                    <a:lumMod val="95000"/>
                    <a:lumOff val="5000"/>
                  </a:prstClr>
                </a:solidFill>
              </a:rPr>
              <a:t>.</a:t>
            </a:r>
            <a:endParaRPr lang="ru-RU" sz="1400" dirty="0">
              <a:solidFill>
                <a:prstClr val="black">
                  <a:lumMod val="95000"/>
                  <a:lumOff val="5000"/>
                </a:prstClr>
              </a:solidFill>
            </a:endParaRPr>
          </a:p>
        </p:txBody>
      </p:sp>
    </p:spTree>
    <p:extLst>
      <p:ext uri="{BB962C8B-B14F-4D97-AF65-F5344CB8AC3E}">
        <p14:creationId xmlns:p14="http://schemas.microsoft.com/office/powerpoint/2010/main" val="27665619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9744" y="283088"/>
            <a:ext cx="8496944" cy="307777"/>
          </a:xfrm>
          <a:prstGeom prst="rect">
            <a:avLst/>
          </a:prstGeom>
        </p:spPr>
        <p:txBody>
          <a:bodyPr wrap="square">
            <a:spAutoFit/>
          </a:bodyPr>
          <a:lstStyle/>
          <a:p>
            <a:pPr algn="ctr"/>
            <a:r>
              <a:rPr lang="kk-KZ" sz="1400" b="1" dirty="0" smtClean="0">
                <a:latin typeface="Times New Roman" panose="02020603050405020304" pitchFamily="18" charset="0"/>
                <a:cs typeface="Times New Roman" panose="02020603050405020304" pitchFamily="18" charset="0"/>
              </a:rPr>
              <a:t>ОҚЫТУШЫНЫҢ ЖАОК ӘЗІРЛЕУ БОЙЫНША БІЛІКТІЛГІН ЖОҒАРЫЛАТУ КУРСЫНАН ӨТУІ</a:t>
            </a:r>
            <a:endParaRPr lang="ru-RU" sz="1400" b="1"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764806777"/>
              </p:ext>
            </p:extLst>
          </p:nvPr>
        </p:nvGraphicFramePr>
        <p:xfrm>
          <a:off x="107504" y="655046"/>
          <a:ext cx="8928992" cy="6086321"/>
        </p:xfrm>
        <a:graphic>
          <a:graphicData uri="http://schemas.openxmlformats.org/drawingml/2006/table">
            <a:tbl>
              <a:tblPr firstRow="1" firstCol="1" bandRow="1">
                <a:tableStyleId>{5C22544A-7EE6-4342-B048-85BDC9FD1C3A}</a:tableStyleId>
              </a:tblPr>
              <a:tblGrid>
                <a:gridCol w="216024"/>
                <a:gridCol w="1152128"/>
                <a:gridCol w="1584176"/>
                <a:gridCol w="1224136"/>
                <a:gridCol w="936104"/>
                <a:gridCol w="3816424"/>
              </a:tblGrid>
              <a:tr h="933679">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Кафедра /</a:t>
                      </a:r>
                    </a:p>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Оқытушының Т</a:t>
                      </a:r>
                      <a:r>
                        <a:rPr lang="ru-RU" sz="1200" dirty="0">
                          <a:effectLst/>
                          <a:latin typeface="Times New Roman" panose="02020603050405020304" pitchFamily="18" charset="0"/>
                          <a:cs typeface="Times New Roman" panose="02020603050405020304" pitchFamily="18" charset="0"/>
                        </a:rPr>
                        <a:t>.</a:t>
                      </a:r>
                      <a:r>
                        <a:rPr lang="kk-KZ" sz="1200" dirty="0">
                          <a:effectLst/>
                          <a:latin typeface="Times New Roman" panose="02020603050405020304" pitchFamily="18" charset="0"/>
                          <a:cs typeface="Times New Roman" panose="02020603050405020304" pitchFamily="18" charset="0"/>
                        </a:rPr>
                        <a:t>А</a:t>
                      </a:r>
                      <a:r>
                        <a:rPr lang="ru-RU" sz="1200" dirty="0">
                          <a:effectLst/>
                          <a:latin typeface="Times New Roman" panose="02020603050405020304" pitchFamily="18" charset="0"/>
                          <a:cs typeface="Times New Roman" panose="02020603050405020304" pitchFamily="18" charset="0"/>
                        </a:rPr>
                        <a:t>.</a:t>
                      </a:r>
                      <a:r>
                        <a:rPr lang="kk-KZ" sz="1200" dirty="0">
                          <a:effectLst/>
                          <a:latin typeface="Times New Roman" panose="02020603050405020304" pitchFamily="18" charset="0"/>
                          <a:cs typeface="Times New Roman" panose="02020603050405020304" pitchFamily="18" charset="0"/>
                        </a:rPr>
                        <a:t>Ә</a:t>
                      </a:r>
                      <a:r>
                        <a:rPr lang="ru-RU"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Мамандық</a:t>
                      </a:r>
                      <a:r>
                        <a:rPr lang="ru-RU" sz="1200" dirty="0">
                          <a:effectLst/>
                          <a:latin typeface="Times New Roman" panose="02020603050405020304" pitchFamily="18" charset="0"/>
                          <a:cs typeface="Times New Roman" panose="02020603050405020304" pitchFamily="18" charset="0"/>
                        </a:rPr>
                        <a:t> / </a:t>
                      </a:r>
                      <a:r>
                        <a:rPr lang="kk-KZ" sz="1200" dirty="0">
                          <a:effectLst/>
                          <a:latin typeface="Times New Roman" panose="02020603050405020304" pitchFamily="18" charset="0"/>
                          <a:cs typeface="Times New Roman" panose="02020603050405020304" pitchFamily="18" charset="0"/>
                        </a:rPr>
                        <a:t>Білім беру бағдарламасы</a:t>
                      </a:r>
                      <a:r>
                        <a:rPr lang="ru-RU" sz="1200" dirty="0">
                          <a:effectLst/>
                          <a:latin typeface="Times New Roman" panose="02020603050405020304" pitchFamily="18" charset="0"/>
                          <a:cs typeface="Times New Roman" panose="02020603050405020304" pitchFamily="18" charset="0"/>
                        </a:rPr>
                        <a:t> (шифр</a:t>
                      </a:r>
                      <a:r>
                        <a:rPr lang="kk-KZ" sz="1200" dirty="0">
                          <a:effectLst/>
                          <a:latin typeface="Times New Roman" panose="02020603050405020304" pitchFamily="18" charset="0"/>
                          <a:cs typeface="Times New Roman" panose="02020603050405020304" pitchFamily="18" charset="0"/>
                        </a:rPr>
                        <a:t>і және атауы</a:t>
                      </a:r>
                      <a:r>
                        <a:rPr lang="ru-RU"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Оқытушының Т</a:t>
                      </a:r>
                      <a:r>
                        <a:rPr lang="ru-RU" sz="1200" dirty="0">
                          <a:effectLst/>
                          <a:latin typeface="Times New Roman" panose="02020603050405020304" pitchFamily="18" charset="0"/>
                          <a:cs typeface="Times New Roman" panose="02020603050405020304" pitchFamily="18" charset="0"/>
                        </a:rPr>
                        <a:t>.</a:t>
                      </a:r>
                      <a:r>
                        <a:rPr lang="kk-KZ" sz="1200" dirty="0">
                          <a:effectLst/>
                          <a:latin typeface="Times New Roman" panose="02020603050405020304" pitchFamily="18" charset="0"/>
                          <a:cs typeface="Times New Roman" panose="02020603050405020304" pitchFamily="18" charset="0"/>
                        </a:rPr>
                        <a:t>А</a:t>
                      </a:r>
                      <a:r>
                        <a:rPr lang="ru-RU" sz="1200" dirty="0">
                          <a:effectLst/>
                          <a:latin typeface="Times New Roman" panose="02020603050405020304" pitchFamily="18" charset="0"/>
                          <a:cs typeface="Times New Roman" panose="02020603050405020304" pitchFamily="18" charset="0"/>
                        </a:rPr>
                        <a:t>.</a:t>
                      </a:r>
                      <a:r>
                        <a:rPr lang="kk-KZ" sz="1200" dirty="0">
                          <a:effectLst/>
                          <a:latin typeface="Times New Roman" panose="02020603050405020304" pitchFamily="18" charset="0"/>
                          <a:cs typeface="Times New Roman" panose="02020603050405020304" pitchFamily="18" charset="0"/>
                        </a:rPr>
                        <a:t>Ә</a:t>
                      </a:r>
                      <a:r>
                        <a:rPr lang="ru-RU" sz="1200" dirty="0">
                          <a:effectLst/>
                          <a:latin typeface="Times New Roman" panose="02020603050405020304" pitchFamily="18" charset="0"/>
                          <a:cs typeface="Times New Roman" panose="02020603050405020304" pitchFamily="18" charset="0"/>
                        </a:rPr>
                        <a:t>.</a:t>
                      </a:r>
                      <a:r>
                        <a:rPr lang="kk-KZ" sz="1200" dirty="0">
                          <a:effectLst/>
                          <a:latin typeface="Times New Roman" panose="02020603050405020304" pitchFamily="18" charset="0"/>
                          <a:cs typeface="Times New Roman" panose="02020603050405020304" pitchFamily="18" charset="0"/>
                        </a:rPr>
                        <a:t> қызметі</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Пәні</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Т</a:t>
                      </a:r>
                      <a:r>
                        <a:rPr lang="kk-KZ" sz="1200" dirty="0">
                          <a:effectLst/>
                          <a:latin typeface="Times New Roman" panose="02020603050405020304" pitchFamily="18" charset="0"/>
                          <a:cs typeface="Times New Roman" panose="02020603050405020304" pitchFamily="18" charset="0"/>
                        </a:rPr>
                        <a:t>ақырыбы</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r h="671117">
                <a:tc>
                  <a:txBody>
                    <a:bodyPr/>
                    <a:lstStyle/>
                    <a:p>
                      <a:pPr algn="just">
                        <a:lnSpc>
                          <a:spcPct val="115000"/>
                        </a:lnSpc>
                        <a:spcAft>
                          <a:spcPts val="0"/>
                        </a:spcAft>
                      </a:pPr>
                      <a:r>
                        <a:rPr lang="ru-RU"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tc>
                <a:tc>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Рахимшикова Мавлуда Каримжанқызы</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6В02210</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Ф.ғ.к., доцент</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Философия</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Әл-Фараби атындағы ҚазҰУ,  </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қараша, 2022 ж.</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r h="653325">
                <a:tc>
                  <a:txBody>
                    <a:bodyPr/>
                    <a:lstStyle/>
                    <a:p>
                      <a:pPr algn="just">
                        <a:lnSpc>
                          <a:spcPct val="115000"/>
                        </a:lnSpc>
                        <a:spcAft>
                          <a:spcPts val="0"/>
                        </a:spcAft>
                      </a:pPr>
                      <a:r>
                        <a:rPr lang="ru-RU" sz="1200">
                          <a:effectLst/>
                          <a:latin typeface="Times New Roman" panose="02020603050405020304" pitchFamily="18" charset="0"/>
                          <a:cs typeface="Times New Roman" panose="02020603050405020304" pitchFamily="18" charset="0"/>
                        </a:rPr>
                        <a:t>2</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Шалдарбекова Айша Бақташқызы</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6В02210</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Ф.ғ.к., аға оқытушы</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Философия</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ASTANA JOBALARY Халықаралық және республикалық жобаларды ұйымдастыру орталығы қыркүйек,2022ж.</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Нур султан </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r h="653325">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3</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Танкиш Назира Полатқызы</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6В02210</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nSpc>
                          <a:spcPct val="115000"/>
                        </a:lnSpc>
                        <a:spcAft>
                          <a:spcPts val="0"/>
                        </a:spcAft>
                      </a:pPr>
                      <a:r>
                        <a:rPr lang="kk-KZ" sz="1200" dirty="0" smtClean="0">
                          <a:effectLst/>
                          <a:latin typeface="Times New Roman" panose="02020603050405020304" pitchFamily="18" charset="0"/>
                          <a:cs typeface="Times New Roman" panose="02020603050405020304" pitchFamily="18" charset="0"/>
                        </a:rPr>
                        <a:t>(РhD) доктор</a:t>
                      </a:r>
                      <a:r>
                        <a:rPr lang="kk-KZ" sz="1200" dirty="0">
                          <a:effectLst/>
                          <a:latin typeface="Times New Roman" panose="02020603050405020304" pitchFamily="18" charset="0"/>
                          <a:cs typeface="Times New Roman" panose="02020603050405020304" pitchFamily="18" charset="0"/>
                        </a:rPr>
                        <a:t>, аға оқытушы</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Философия</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ASTANA JOBALARY Халықаралық және республикалық жобаларды ұйымдастыру орталығы қыркүйек,2022ж.</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Нур султан</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r h="703733">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4</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Балтабаев Нурлан Кудайбергенұлы</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6В02210</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Аға оқытушы, магистр</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Философия</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ASTANA JOBALARY Халықаралық және республикалық жобаларды ұйымдастыру орталығы қыркүйек,2022ж.</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Нур султан</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r h="689528">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5</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Есіркеп Гүлбану</a:t>
                      </a:r>
                      <a:endParaRPr lang="ru-RU" sz="12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a:effectLst/>
                          <a:latin typeface="Times New Roman" panose="02020603050405020304" pitchFamily="18" charset="0"/>
                          <a:cs typeface="Times New Roman" panose="02020603050405020304" pitchFamily="18" charset="0"/>
                        </a:rPr>
                        <a:t>Жарқынбекқызы</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6В02210</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Аға оқытушы, магистр</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Философия</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ASTANA JOBALARY Халықаралық және республикалық жобаларды ұйымдастыру орталығы қазан,2022ж.</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Нур султан</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r h="653325">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6</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Капарова Дана Далабаевна</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6В02210</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Оқытушы, магистр</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Философия </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ASTANA JOBALARY Халықаралық және республикалық жобаларды ұйымдастыру орталығы қазан,2022ж.</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Нур султан</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r h="680759">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7</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Ботабаев Ғалымжан Еркебаевич </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kk-KZ" sz="1200" dirty="0">
                          <a:effectLst/>
                          <a:latin typeface="Times New Roman" panose="02020603050405020304" pitchFamily="18" charset="0"/>
                          <a:cs typeface="Times New Roman" panose="02020603050405020304" pitchFamily="18" charset="0"/>
                        </a:rPr>
                        <a:t> </a:t>
                      </a:r>
                      <a:r>
                        <a:rPr lang="kk-KZ" sz="1200" dirty="0" smtClean="0">
                          <a:effectLst/>
                          <a:latin typeface="Times New Roman" panose="02020603050405020304" pitchFamily="18" charset="0"/>
                          <a:cs typeface="Times New Roman" panose="02020603050405020304" pitchFamily="18" charset="0"/>
                        </a:rPr>
                        <a:t>6В02210</a:t>
                      </a:r>
                      <a:endParaRPr lang="ru-RU" sz="1200" dirty="0" smtClean="0">
                        <a:effectLst/>
                        <a:latin typeface="Times New Roman" panose="02020603050405020304" pitchFamily="18" charset="0"/>
                        <a:ea typeface="Times New Roman"/>
                        <a:cs typeface="Times New Roman" panose="02020603050405020304" pitchFamily="18" charset="0"/>
                      </a:endParaRPr>
                    </a:p>
                    <a:p>
                      <a:pPr algn="just">
                        <a:lnSpc>
                          <a:spcPct val="115000"/>
                        </a:lnSpc>
                        <a:spcAft>
                          <a:spcPts val="0"/>
                        </a:spcAft>
                      </a:pP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Аға оқытушы, магистр</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ASTANA JOBALARY Халықаралық және республикалық жобаларды ұйымдастыру орталығы қыркүйек,2022ж.</a:t>
                      </a:r>
                      <a:endParaRPr lang="ru-RU" sz="12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Нур султан</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r h="447530">
                <a:tc gridSpan="2">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Кафедра бойынша барлығы:</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hMerge="1">
                  <a:txBody>
                    <a:bodyPr/>
                    <a:lstStyle/>
                    <a:p>
                      <a:endParaRPr lang="ru-RU"/>
                    </a:p>
                  </a:txBody>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 </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 </a:t>
                      </a:r>
                      <a:endParaRPr lang="ru-RU" sz="120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7</a:t>
                      </a:r>
                      <a:endParaRPr lang="ru-RU" sz="1200" dirty="0">
                        <a:effectLst/>
                        <a:latin typeface="Times New Roman" panose="02020603050405020304" pitchFamily="18" charset="0"/>
                        <a:ea typeface="Times New Roman"/>
                        <a:cs typeface="Times New Roman" panose="02020603050405020304" pitchFamily="18" charset="0"/>
                      </a:endParaRPr>
                    </a:p>
                  </a:txBody>
                  <a:tcPr marL="33287" marR="33287"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bl>
          </a:graphicData>
        </a:graphic>
      </p:graphicFrame>
    </p:spTree>
    <p:extLst>
      <p:ext uri="{BB962C8B-B14F-4D97-AF65-F5344CB8AC3E}">
        <p14:creationId xmlns:p14="http://schemas.microsoft.com/office/powerpoint/2010/main" val="15160040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8856984" cy="738664"/>
          </a:xfrm>
          <a:prstGeom prst="rect">
            <a:avLst/>
          </a:prstGeom>
        </p:spPr>
        <p:txBody>
          <a:bodyPr wrap="square">
            <a:spAutoFit/>
          </a:bodyPr>
          <a:lstStyle/>
          <a:p>
            <a:pPr algn="ctr"/>
            <a:r>
              <a:rPr lang="kk-KZ" sz="1400" b="1" dirty="0">
                <a:latin typeface="Times New Roman" panose="02020603050405020304" pitchFamily="18" charset="0"/>
                <a:cs typeface="Times New Roman" panose="02020603050405020304" pitchFamily="18" charset="0"/>
              </a:rPr>
              <a:t>АШЫҚ САБАҚТАРДЫ ҰЙЫМДАСТЫРУ ЖӘНЕ </a:t>
            </a:r>
            <a:r>
              <a:rPr lang="kk-KZ" sz="1400" b="1" dirty="0" smtClean="0">
                <a:latin typeface="Times New Roman" panose="02020603050405020304" pitchFamily="18" charset="0"/>
                <a:cs typeface="Times New Roman" panose="02020603050405020304" pitchFamily="18" charset="0"/>
              </a:rPr>
              <a:t>ӨТКІЗУ</a:t>
            </a:r>
          </a:p>
          <a:p>
            <a:pPr algn="ctr"/>
            <a:r>
              <a:rPr lang="kk-KZ" sz="1400" b="1" dirty="0">
                <a:latin typeface="Times New Roman" panose="02020603050405020304" pitchFamily="18" charset="0"/>
                <a:cs typeface="Times New Roman" panose="02020603050405020304" pitchFamily="18" charset="0"/>
              </a:rPr>
              <a:t>АШЫҚ САБАҚТАРДЫ ӨТКІЗГЕН ОПҚ-НЫҢ САНДЫҚ ЖӘНЕ САПАЛЫҚ ҚҰРАМЫ </a:t>
            </a:r>
            <a:endParaRPr lang="ru-RU" sz="1400" b="1" dirty="0">
              <a:latin typeface="Times New Roman" panose="02020603050405020304" pitchFamily="18" charset="0"/>
              <a:cs typeface="Times New Roman" panose="02020603050405020304" pitchFamily="18" charset="0"/>
            </a:endParaRPr>
          </a:p>
          <a:p>
            <a:pPr algn="ctr"/>
            <a:endParaRPr lang="ru-RU" sz="1400"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769869552"/>
              </p:ext>
            </p:extLst>
          </p:nvPr>
        </p:nvGraphicFramePr>
        <p:xfrm>
          <a:off x="179509" y="980729"/>
          <a:ext cx="8856987" cy="2599789"/>
        </p:xfrm>
        <a:graphic>
          <a:graphicData uri="http://schemas.openxmlformats.org/drawingml/2006/table">
            <a:tbl>
              <a:tblPr firstRow="1" firstCol="1" bandRow="1">
                <a:tableStyleId>{5C22544A-7EE6-4342-B048-85BDC9FD1C3A}</a:tableStyleId>
              </a:tblPr>
              <a:tblGrid>
                <a:gridCol w="616023"/>
                <a:gridCol w="587043"/>
                <a:gridCol w="471953"/>
                <a:gridCol w="560547"/>
                <a:gridCol w="600291"/>
                <a:gridCol w="649971"/>
                <a:gridCol w="649971"/>
                <a:gridCol w="703790"/>
                <a:gridCol w="703790"/>
                <a:gridCol w="943907"/>
                <a:gridCol w="943907"/>
                <a:gridCol w="742704"/>
                <a:gridCol w="683090"/>
              </a:tblGrid>
              <a:tr h="202809">
                <a:tc rowSpan="3">
                  <a:txBody>
                    <a:bodyPr/>
                    <a:lstStyle/>
                    <a:p>
                      <a:pPr algn="l">
                        <a:lnSpc>
                          <a:spcPct val="115000"/>
                        </a:lnSpc>
                        <a:spcAft>
                          <a:spcPts val="0"/>
                        </a:spcAft>
                      </a:pPr>
                      <a:r>
                        <a:rPr lang="kk-KZ" sz="1200" dirty="0">
                          <a:effectLst/>
                        </a:rPr>
                        <a:t> </a:t>
                      </a:r>
                      <a:endParaRPr lang="ru-RU" sz="1100" dirty="0">
                        <a:effectLst/>
                      </a:endParaRPr>
                    </a:p>
                    <a:p>
                      <a:pPr algn="l">
                        <a:lnSpc>
                          <a:spcPct val="115000"/>
                        </a:lnSpc>
                        <a:spcAft>
                          <a:spcPts val="0"/>
                        </a:spcAft>
                      </a:pPr>
                      <a:r>
                        <a:rPr lang="ru-RU" sz="1200" dirty="0">
                          <a:effectLst/>
                        </a:rPr>
                        <a:t>Семестр</a:t>
                      </a:r>
                      <a:r>
                        <a:rPr lang="kk-KZ" sz="1200" dirty="0">
                          <a:effectLst/>
                        </a:rPr>
                        <a:t>лер</a:t>
                      </a:r>
                      <a:endParaRPr lang="ru-RU" sz="1100" dirty="0">
                        <a:effectLst/>
                        <a:latin typeface="Calibri"/>
                        <a:ea typeface="Times New Roman"/>
                        <a:cs typeface="Times New Roman"/>
                      </a:endParaRPr>
                    </a:p>
                  </a:txBody>
                  <a:tcPr marL="68580" marR="68580" marT="0" marB="0"/>
                </a:tc>
                <a:tc rowSpan="2" gridSpan="3">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Жоспар бойынша ашық сабақтар</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rowSpan="2" hMerge="1">
                  <a:txBody>
                    <a:bodyPr/>
                    <a:lstStyle/>
                    <a:p>
                      <a:endParaRPr lang="ru-RU"/>
                    </a:p>
                  </a:txBody>
                  <a:tcPr/>
                </a:tc>
                <a:tc rowSpan="2" hMerge="1">
                  <a:txBody>
                    <a:bodyPr/>
                    <a:lstStyle/>
                    <a:p>
                      <a:endParaRPr lang="ru-RU"/>
                    </a:p>
                  </a:txBody>
                  <a:tcPr/>
                </a:tc>
                <a:tc gridSpan="9">
                  <a:txBody>
                    <a:bodyPr/>
                    <a:lstStyle/>
                    <a:p>
                      <a:pPr algn="ctr">
                        <a:lnSpc>
                          <a:spcPct val="115000"/>
                        </a:lnSpc>
                        <a:spcAft>
                          <a:spcPts val="0"/>
                        </a:spcAft>
                      </a:pPr>
                      <a:r>
                        <a:rPr lang="kk-KZ" sz="1200" dirty="0" smtClean="0">
                          <a:effectLst/>
                          <a:latin typeface="Times New Roman" panose="02020603050405020304" pitchFamily="18" charset="0"/>
                          <a:ea typeface="Times New Roman"/>
                          <a:cs typeface="Times New Roman" panose="02020603050405020304" pitchFamily="18" charset="0"/>
                        </a:rPr>
                        <a:t>Ашық сабақтарды жүргізу</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56285">
                <a:tc vMerge="1">
                  <a:txBody>
                    <a:bodyPr/>
                    <a:lstStyle/>
                    <a:p>
                      <a:endParaRPr lang="ru-RU"/>
                    </a:p>
                  </a:txBody>
                  <a:tcPr/>
                </a:tc>
                <a:tc gridSpan="3" vMerge="1">
                  <a:txBody>
                    <a:bodyPr/>
                    <a:lstStyle/>
                    <a:p>
                      <a:endParaRPr lang="ru-RU"/>
                    </a:p>
                  </a:txBody>
                  <a:tcPr/>
                </a:tc>
                <a:tc hMerge="1" vMerge="1">
                  <a:txBody>
                    <a:bodyPr/>
                    <a:lstStyle/>
                    <a:p>
                      <a:endParaRPr lang="ru-RU"/>
                    </a:p>
                  </a:txBody>
                  <a:tcPr/>
                </a:tc>
                <a:tc hMerge="1" vMerge="1">
                  <a:txBody>
                    <a:bodyPr/>
                    <a:lstStyle/>
                    <a:p>
                      <a:endParaRPr lang="ru-RU"/>
                    </a:p>
                  </a:txBody>
                  <a:tcPr/>
                </a:tc>
                <a:tc gridSpan="3">
                  <a:txBody>
                    <a:bodyPr/>
                    <a:lstStyle/>
                    <a:p>
                      <a:pPr algn="l">
                        <a:lnSpc>
                          <a:spcPct val="115000"/>
                        </a:lnSpc>
                        <a:spcAft>
                          <a:spcPts val="0"/>
                        </a:spcAft>
                      </a:pPr>
                      <a:r>
                        <a:rPr lang="ru-RU" sz="1200" dirty="0">
                          <a:effectLst/>
                          <a:latin typeface="Times New Roman" panose="02020603050405020304" pitchFamily="18" charset="0"/>
                          <a:cs typeface="Times New Roman" panose="02020603050405020304" pitchFamily="18" charset="0"/>
                        </a:rPr>
                        <a:t> Магистратур</a:t>
                      </a:r>
                      <a:r>
                        <a:rPr lang="kk-KZ" sz="1200" dirty="0">
                          <a:effectLst/>
                          <a:latin typeface="Times New Roman" panose="02020603050405020304" pitchFamily="18" charset="0"/>
                          <a:cs typeface="Times New Roman" panose="02020603050405020304" pitchFamily="18" charset="0"/>
                        </a:rPr>
                        <a:t>а бойынша</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c hMerge="1">
                  <a:txBody>
                    <a:bodyPr/>
                    <a:lstStyle/>
                    <a:p>
                      <a:endParaRPr lang="ru-RU"/>
                    </a:p>
                  </a:txBody>
                  <a:tcPr/>
                </a:tc>
                <a:tc gridSpan="3">
                  <a:txBody>
                    <a:bodyPr/>
                    <a:lstStyle/>
                    <a:p>
                      <a:pPr algn="l">
                        <a:lnSpc>
                          <a:spcPct val="115000"/>
                        </a:lnSpc>
                        <a:spcAft>
                          <a:spcPts val="0"/>
                        </a:spcAft>
                      </a:pPr>
                      <a:r>
                        <a:rPr lang="ru-RU" sz="1200">
                          <a:effectLst/>
                          <a:latin typeface="Times New Roman" panose="02020603050405020304" pitchFamily="18" charset="0"/>
                          <a:cs typeface="Times New Roman" panose="02020603050405020304" pitchFamily="18" charset="0"/>
                        </a:rPr>
                        <a:t>Докторантур</a:t>
                      </a:r>
                      <a:r>
                        <a:rPr lang="kk-KZ" sz="1200">
                          <a:effectLst/>
                          <a:latin typeface="Times New Roman" panose="02020603050405020304" pitchFamily="18" charset="0"/>
                          <a:cs typeface="Times New Roman" panose="02020603050405020304" pitchFamily="18" charset="0"/>
                        </a:rPr>
                        <a:t>а бойынша</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c hMerge="1">
                  <a:txBody>
                    <a:bodyPr/>
                    <a:lstStyle/>
                    <a:p>
                      <a:endParaRPr lang="ru-RU"/>
                    </a:p>
                  </a:txBody>
                  <a:tcPr/>
                </a:tc>
                <a:tc gridSpan="3">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Сабақ түрі бойынша</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c hMerge="1">
                  <a:txBody>
                    <a:bodyPr/>
                    <a:lstStyle/>
                    <a:p>
                      <a:endParaRPr lang="ru-RU"/>
                    </a:p>
                  </a:txBody>
                  <a:tcPr/>
                </a:tc>
              </a:tr>
              <a:tr h="557262">
                <a:tc vMerge="1">
                  <a:txBody>
                    <a:bodyPr/>
                    <a:lstStyle/>
                    <a:p>
                      <a:endParaRPr lang="ru-RU"/>
                    </a:p>
                  </a:txBody>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Орыс</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Қ</a:t>
                      </a:r>
                      <a:r>
                        <a:rPr lang="ru-RU" sz="1200">
                          <a:effectLst/>
                          <a:latin typeface="Times New Roman" panose="02020603050405020304" pitchFamily="18" charset="0"/>
                          <a:cs typeface="Times New Roman" panose="02020603050405020304" pitchFamily="18" charset="0"/>
                        </a:rPr>
                        <a:t>аз</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А</a:t>
                      </a:r>
                      <a:r>
                        <a:rPr lang="kk-KZ" sz="1200" dirty="0">
                          <a:effectLst/>
                          <a:latin typeface="Times New Roman" panose="02020603050405020304" pitchFamily="18" charset="0"/>
                          <a:cs typeface="Times New Roman" panose="02020603050405020304" pitchFamily="18" charset="0"/>
                        </a:rPr>
                        <a:t>ғыл</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Орыс</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Қ</a:t>
                      </a:r>
                      <a:r>
                        <a:rPr lang="ru-RU" sz="1200">
                          <a:effectLst/>
                          <a:latin typeface="Times New Roman" panose="02020603050405020304" pitchFamily="18" charset="0"/>
                          <a:cs typeface="Times New Roman" panose="02020603050405020304" pitchFamily="18" charset="0"/>
                        </a:rPr>
                        <a:t>аз</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А</a:t>
                      </a:r>
                      <a:r>
                        <a:rPr lang="kk-KZ" sz="1200">
                          <a:effectLst/>
                          <a:latin typeface="Times New Roman" panose="02020603050405020304" pitchFamily="18" charset="0"/>
                          <a:cs typeface="Times New Roman" panose="02020603050405020304" pitchFamily="18" charset="0"/>
                        </a:rPr>
                        <a:t>ғыл</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Орыс</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Қ</a:t>
                      </a:r>
                      <a:r>
                        <a:rPr lang="ru-RU" sz="1200">
                          <a:effectLst/>
                          <a:latin typeface="Times New Roman" panose="02020603050405020304" pitchFamily="18" charset="0"/>
                          <a:cs typeface="Times New Roman" panose="02020603050405020304" pitchFamily="18" charset="0"/>
                        </a:rPr>
                        <a:t>аз</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А</a:t>
                      </a:r>
                      <a:r>
                        <a:rPr lang="kk-KZ" sz="1200">
                          <a:effectLst/>
                          <a:latin typeface="Times New Roman" panose="02020603050405020304" pitchFamily="18" charset="0"/>
                          <a:cs typeface="Times New Roman" panose="02020603050405020304" pitchFamily="18" charset="0"/>
                        </a:rPr>
                        <a:t>ғыл</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Лекция</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Практ.</a:t>
                      </a:r>
                    </a:p>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сабақ</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Зерт</a:t>
                      </a:r>
                      <a:r>
                        <a:rPr lang="ru-RU" sz="1200">
                          <a:effectLst/>
                          <a:latin typeface="Times New Roman" panose="02020603050405020304" pitchFamily="18" charset="0"/>
                          <a:cs typeface="Times New Roman" panose="02020603050405020304" pitchFamily="18" charset="0"/>
                        </a:rPr>
                        <a:t>.</a:t>
                      </a:r>
                    </a:p>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сабақ</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221259">
                <a:tc>
                  <a:txBody>
                    <a:bodyPr/>
                    <a:lstStyle/>
                    <a:p>
                      <a:pPr algn="l">
                        <a:lnSpc>
                          <a:spcPct val="115000"/>
                        </a:lnSpc>
                        <a:spcAft>
                          <a:spcPts val="0"/>
                        </a:spcAft>
                      </a:pPr>
                      <a:r>
                        <a:rPr lang="ru-RU" sz="1200">
                          <a:effectLst/>
                        </a:rPr>
                        <a:t>I</a:t>
                      </a:r>
                      <a:endParaRPr lang="ru-RU" sz="1100">
                        <a:effectLst/>
                        <a:latin typeface="Calibri"/>
                        <a:ea typeface="Times New Roman"/>
                        <a:cs typeface="Times New Roman"/>
                      </a:endParaRPr>
                    </a:p>
                  </a:txBody>
                  <a:tcPr marL="68580" marR="68580" marT="0" marB="0"/>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a:effectLst/>
                          <a:latin typeface="Times New Roman" panose="02020603050405020304" pitchFamily="18" charset="0"/>
                          <a:cs typeface="Times New Roman" panose="02020603050405020304" pitchFamily="18" charset="0"/>
                        </a:rPr>
                        <a:t>3</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a:effectLst/>
                          <a:latin typeface="Times New Roman" panose="02020603050405020304" pitchFamily="18" charset="0"/>
                          <a:cs typeface="Times New Roman" panose="02020603050405020304" pitchFamily="18" charset="0"/>
                        </a:rPr>
                        <a:t>2</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ru-RU" sz="1200">
                          <a:effectLst/>
                          <a:latin typeface="Times New Roman" panose="02020603050405020304" pitchFamily="18" charset="0"/>
                          <a:cs typeface="Times New Roman" panose="02020603050405020304" pitchFamily="18" charset="0"/>
                        </a:rPr>
                        <a:t>-</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455221">
                <a:tc>
                  <a:txBody>
                    <a:bodyPr/>
                    <a:lstStyle/>
                    <a:p>
                      <a:pPr algn="l">
                        <a:lnSpc>
                          <a:spcPct val="115000"/>
                        </a:lnSpc>
                        <a:spcAft>
                          <a:spcPts val="0"/>
                        </a:spcAft>
                      </a:pPr>
                      <a:r>
                        <a:rPr lang="kk-KZ" sz="1200">
                          <a:effectLst/>
                        </a:rPr>
                        <a:t>Барлығы</a:t>
                      </a:r>
                      <a:r>
                        <a:rPr lang="ru-RU" sz="1200">
                          <a:effectLst/>
                        </a:rPr>
                        <a:t>:</a:t>
                      </a:r>
                      <a:endParaRPr lang="ru-RU" sz="1100">
                        <a:effectLst/>
                        <a:latin typeface="Calibri"/>
                        <a:ea typeface="Times New Roman"/>
                        <a:cs typeface="Times New Roman"/>
                      </a:endParaRPr>
                    </a:p>
                  </a:txBody>
                  <a:tcPr marL="68580" marR="68580" marT="0" marB="0"/>
                </a:tc>
                <a:tc gridSpan="3">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3</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c hMerge="1">
                  <a:txBody>
                    <a:bodyPr/>
                    <a:lstStyle/>
                    <a:p>
                      <a:endParaRPr lang="ru-RU"/>
                    </a:p>
                  </a:txBody>
                  <a:tcPr/>
                </a:tc>
                <a:tc gridSpan="3">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c hMerge="1">
                  <a:txBody>
                    <a:bodyPr/>
                    <a:lstStyle/>
                    <a:p>
                      <a:endParaRPr lang="ru-RU"/>
                    </a:p>
                  </a:txBody>
                  <a:tcPr/>
                </a:tc>
                <a:tc gridSpan="3">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c hMerge="1">
                  <a:txBody>
                    <a:bodyPr/>
                    <a:lstStyle/>
                    <a:p>
                      <a:endParaRPr lang="ru-RU"/>
                    </a:p>
                  </a:txBody>
                  <a:tcPr/>
                </a:tc>
                <a:tc gridSpan="3">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c hMerge="1">
                  <a:txBody>
                    <a:bodyPr/>
                    <a:lstStyle/>
                    <a:p>
                      <a:endParaRPr lang="ru-RU"/>
                    </a:p>
                  </a:txBody>
                  <a:tcPr/>
                </a:tc>
              </a:tr>
              <a:tr h="699450">
                <a:tc>
                  <a:txBody>
                    <a:bodyPr/>
                    <a:lstStyle/>
                    <a:p>
                      <a:pPr algn="l">
                        <a:lnSpc>
                          <a:spcPct val="115000"/>
                        </a:lnSpc>
                        <a:spcAft>
                          <a:spcPts val="0"/>
                        </a:spcAft>
                      </a:pPr>
                      <a:r>
                        <a:rPr lang="kk-KZ" sz="1200">
                          <a:effectLst/>
                        </a:rPr>
                        <a:t>Орындалғаны:</a:t>
                      </a:r>
                      <a:endParaRPr lang="ru-RU" sz="1100">
                        <a:effectLst/>
                        <a:latin typeface="Calibri"/>
                        <a:ea typeface="Times New Roman"/>
                        <a:cs typeface="Times New Roman"/>
                      </a:endParaRPr>
                    </a:p>
                  </a:txBody>
                  <a:tcPr marL="68580" marR="68580" marT="0" marB="0"/>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a:effectLst/>
                          <a:latin typeface="Times New Roman" panose="02020603050405020304" pitchFamily="18" charset="0"/>
                          <a:cs typeface="Times New Roman" panose="02020603050405020304" pitchFamily="18" charset="0"/>
                        </a:rPr>
                        <a:t>3</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2881267222"/>
              </p:ext>
            </p:extLst>
          </p:nvPr>
        </p:nvGraphicFramePr>
        <p:xfrm>
          <a:off x="179511" y="3717032"/>
          <a:ext cx="8856985" cy="3024333"/>
        </p:xfrm>
        <a:graphic>
          <a:graphicData uri="http://schemas.openxmlformats.org/drawingml/2006/table">
            <a:tbl>
              <a:tblPr firstRow="1" firstCol="1" bandRow="1">
                <a:tableStyleId>{5C22544A-7EE6-4342-B048-85BDC9FD1C3A}</a:tableStyleId>
              </a:tblPr>
              <a:tblGrid>
                <a:gridCol w="619342"/>
                <a:gridCol w="3892446"/>
                <a:gridCol w="4345197"/>
              </a:tblGrid>
              <a:tr h="336037">
                <a:tc>
                  <a:txBody>
                    <a:bodyPr/>
                    <a:lstStyle/>
                    <a:p>
                      <a:pPr algn="ctr">
                        <a:lnSpc>
                          <a:spcPct val="115000"/>
                        </a:lnSpc>
                        <a:spcAft>
                          <a:spcPts val="0"/>
                        </a:spcAft>
                      </a:pPr>
                      <a:r>
                        <a:rPr lang="ru-RU" sz="1200" dirty="0">
                          <a:effectLst/>
                        </a:rPr>
                        <a:t>№</a:t>
                      </a:r>
                      <a:endParaRPr lang="ru-RU" sz="1100" dirty="0">
                        <a:effectLst/>
                        <a:latin typeface="Calibri"/>
                        <a:ea typeface="Times New Roman"/>
                        <a:cs typeface="Times New Roman"/>
                      </a:endParaRPr>
                    </a:p>
                  </a:txBody>
                  <a:tcPr marL="68580" marR="68580" marT="0" marB="0"/>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Ашық сабақтарды өткізген ОПҚ сандық және сапалық құрамын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r>
              <a:tr h="336037">
                <a:tc>
                  <a:txBody>
                    <a:bodyPr/>
                    <a:lstStyle/>
                    <a:p>
                      <a:pPr algn="l">
                        <a:lnSpc>
                          <a:spcPct val="115000"/>
                        </a:lnSpc>
                        <a:spcAft>
                          <a:spcPts val="0"/>
                        </a:spcAft>
                      </a:pPr>
                      <a:r>
                        <a:rPr lang="ru-RU" sz="1200">
                          <a:effectLst/>
                        </a:rPr>
                        <a:t>1</a:t>
                      </a:r>
                      <a:endParaRPr lang="ru-RU" sz="1100">
                        <a:effectLst/>
                        <a:latin typeface="Calibri"/>
                        <a:ea typeface="Times New Roman"/>
                        <a:cs typeface="Times New Roman"/>
                      </a:endParaRPr>
                    </a:p>
                  </a:txBody>
                  <a:tcPr marL="68580" marR="68580" marT="0" marB="0"/>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Ғылым  докторы</a:t>
                      </a:r>
                      <a:r>
                        <a:rPr lang="ru-RU" sz="1200" dirty="0">
                          <a:effectLst/>
                          <a:latin typeface="Times New Roman" panose="02020603050405020304" pitchFamily="18" charset="0"/>
                          <a:cs typeface="Times New Roman" panose="02020603050405020304" pitchFamily="18" charset="0"/>
                        </a:rPr>
                        <a:t>, профессор</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r>
              <a:tr h="336037">
                <a:tc>
                  <a:txBody>
                    <a:bodyPr/>
                    <a:lstStyle/>
                    <a:p>
                      <a:pPr algn="l">
                        <a:lnSpc>
                          <a:spcPct val="115000"/>
                        </a:lnSpc>
                        <a:spcAft>
                          <a:spcPts val="0"/>
                        </a:spcAft>
                      </a:pPr>
                      <a:r>
                        <a:rPr lang="ru-RU" sz="1200">
                          <a:effectLst/>
                        </a:rPr>
                        <a:t>2</a:t>
                      </a:r>
                      <a:endParaRPr lang="ru-RU" sz="1100">
                        <a:effectLst/>
                        <a:latin typeface="Calibri"/>
                        <a:ea typeface="Times New Roman"/>
                        <a:cs typeface="Times New Roman"/>
                      </a:endParaRPr>
                    </a:p>
                  </a:txBody>
                  <a:tcPr marL="68580" marR="68580" marT="0" marB="0"/>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Ғылым к</a:t>
                      </a:r>
                      <a:r>
                        <a:rPr lang="ru-RU" sz="1200" dirty="0" err="1">
                          <a:effectLst/>
                          <a:latin typeface="Times New Roman" panose="02020603050405020304" pitchFamily="18" charset="0"/>
                          <a:cs typeface="Times New Roman" panose="02020603050405020304" pitchFamily="18" charset="0"/>
                        </a:rPr>
                        <a:t>андидат</a:t>
                      </a:r>
                      <a:r>
                        <a:rPr lang="kk-KZ" sz="1200" dirty="0">
                          <a:effectLst/>
                          <a:latin typeface="Times New Roman" panose="02020603050405020304" pitchFamily="18" charset="0"/>
                          <a:cs typeface="Times New Roman" panose="02020603050405020304" pitchFamily="18" charset="0"/>
                        </a:rPr>
                        <a:t>тары</a:t>
                      </a:r>
                      <a:r>
                        <a:rPr lang="ru-RU" sz="1200" dirty="0">
                          <a:effectLst/>
                          <a:latin typeface="Times New Roman" panose="02020603050405020304" pitchFamily="18" charset="0"/>
                          <a:cs typeface="Times New Roman" panose="02020603050405020304" pitchFamily="18" charset="0"/>
                        </a:rPr>
                        <a:t>, доцент</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336037">
                <a:tc>
                  <a:txBody>
                    <a:bodyPr/>
                    <a:lstStyle/>
                    <a:p>
                      <a:pPr algn="l">
                        <a:lnSpc>
                          <a:spcPct val="115000"/>
                        </a:lnSpc>
                        <a:spcAft>
                          <a:spcPts val="0"/>
                        </a:spcAft>
                      </a:pPr>
                      <a:r>
                        <a:rPr lang="ru-RU" sz="1200" dirty="0">
                          <a:effectLst/>
                        </a:rPr>
                        <a:t>3</a:t>
                      </a:r>
                      <a:endParaRPr lang="ru-RU" sz="1100" dirty="0">
                        <a:effectLst/>
                        <a:latin typeface="Calibri"/>
                        <a:ea typeface="Times New Roman"/>
                        <a:cs typeface="Times New Roman"/>
                      </a:endParaRPr>
                    </a:p>
                  </a:txBody>
                  <a:tcPr marL="68580" marR="68580" marT="0" marB="0"/>
                </a:tc>
                <a:tc>
                  <a:txBody>
                    <a:bodyPr/>
                    <a:lstStyle/>
                    <a:p>
                      <a:pPr algn="l">
                        <a:lnSpc>
                          <a:spcPct val="115000"/>
                        </a:lnSpc>
                        <a:spcAft>
                          <a:spcPts val="0"/>
                        </a:spcAft>
                      </a:pPr>
                      <a:r>
                        <a:rPr lang="ru-RU" sz="1200" dirty="0" err="1">
                          <a:effectLst/>
                          <a:latin typeface="Times New Roman" panose="02020603050405020304" pitchFamily="18" charset="0"/>
                          <a:cs typeface="Times New Roman" panose="02020603050405020304" pitchFamily="18" charset="0"/>
                        </a:rPr>
                        <a:t>PhD</a:t>
                      </a:r>
                      <a:r>
                        <a:rPr lang="ru-RU" sz="1200" dirty="0">
                          <a:effectLst/>
                          <a:latin typeface="Times New Roman" panose="02020603050405020304" pitchFamily="18" charset="0"/>
                          <a:cs typeface="Times New Roman" panose="02020603050405020304" pitchFamily="18" charset="0"/>
                        </a:rPr>
                        <a:t>  доктор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r>
              <a:tr h="336037">
                <a:tc>
                  <a:txBody>
                    <a:bodyPr/>
                    <a:lstStyle/>
                    <a:p>
                      <a:pPr algn="l">
                        <a:lnSpc>
                          <a:spcPct val="115000"/>
                        </a:lnSpc>
                        <a:spcAft>
                          <a:spcPts val="0"/>
                        </a:spcAft>
                      </a:pPr>
                      <a:r>
                        <a:rPr lang="ru-RU" sz="1200">
                          <a:effectLst/>
                        </a:rPr>
                        <a:t>5</a:t>
                      </a:r>
                      <a:endParaRPr lang="ru-RU" sz="1100">
                        <a:effectLst/>
                        <a:latin typeface="Calibri"/>
                        <a:ea typeface="Times New Roman"/>
                        <a:cs typeface="Times New Roman"/>
                      </a:endParaRPr>
                    </a:p>
                  </a:txBody>
                  <a:tcPr marL="68580" marR="68580" marT="0" marB="0"/>
                </a:tc>
                <a:tc>
                  <a:txBody>
                    <a:bodyPr/>
                    <a:lstStyle/>
                    <a:p>
                      <a:pPr algn="l">
                        <a:lnSpc>
                          <a:spcPct val="115000"/>
                        </a:lnSpc>
                        <a:spcAft>
                          <a:spcPts val="0"/>
                        </a:spcAft>
                      </a:pPr>
                      <a:r>
                        <a:rPr lang="ru-RU" sz="1200" dirty="0">
                          <a:effectLst/>
                          <a:latin typeface="Times New Roman" panose="02020603050405020304" pitchFamily="18" charset="0"/>
                          <a:cs typeface="Times New Roman" panose="02020603050405020304" pitchFamily="18" charset="0"/>
                        </a:rPr>
                        <a:t>Магистр, </a:t>
                      </a:r>
                      <a:r>
                        <a:rPr lang="kk-KZ" sz="1200" dirty="0">
                          <a:effectLst/>
                          <a:latin typeface="Times New Roman" panose="02020603050405020304" pitchFamily="18" charset="0"/>
                          <a:cs typeface="Times New Roman" panose="02020603050405020304" pitchFamily="18" charset="0"/>
                        </a:rPr>
                        <a:t>аға оқытушы</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336037">
                <a:tc>
                  <a:txBody>
                    <a:bodyPr/>
                    <a:lstStyle/>
                    <a:p>
                      <a:pPr algn="l">
                        <a:lnSpc>
                          <a:spcPct val="115000"/>
                        </a:lnSpc>
                        <a:spcAft>
                          <a:spcPts val="0"/>
                        </a:spcAft>
                      </a:pPr>
                      <a:r>
                        <a:rPr lang="ru-RU" sz="1200">
                          <a:effectLst/>
                        </a:rPr>
                        <a:t>6</a:t>
                      </a:r>
                      <a:endParaRPr lang="ru-RU" sz="1100">
                        <a:effectLst/>
                        <a:latin typeface="Calibri"/>
                        <a:ea typeface="Times New Roman"/>
                        <a:cs typeface="Times New Roman"/>
                      </a:endParaRPr>
                    </a:p>
                  </a:txBody>
                  <a:tcPr marL="68580" marR="68580" marT="0" marB="0"/>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Оқытушы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336037">
                <a:tc>
                  <a:txBody>
                    <a:bodyPr/>
                    <a:lstStyle/>
                    <a:p>
                      <a:pPr algn="l">
                        <a:lnSpc>
                          <a:spcPct val="115000"/>
                        </a:lnSpc>
                        <a:spcAft>
                          <a:spcPts val="0"/>
                        </a:spcAft>
                      </a:pPr>
                      <a:r>
                        <a:rPr lang="ru-RU" sz="1200">
                          <a:effectLst/>
                        </a:rPr>
                        <a:t>7</a:t>
                      </a:r>
                      <a:endParaRPr lang="ru-RU" sz="1100">
                        <a:effectLst/>
                        <a:latin typeface="Calibri"/>
                        <a:ea typeface="Times New Roman"/>
                        <a:cs typeface="Times New Roman"/>
                      </a:endParaRPr>
                    </a:p>
                  </a:txBody>
                  <a:tcPr marL="68580" marR="68580" marT="0" marB="0"/>
                </a:tc>
                <a:tc>
                  <a:txBody>
                    <a:bodyPr/>
                    <a:lstStyle/>
                    <a:p>
                      <a:pPr algn="l">
                        <a:lnSpc>
                          <a:spcPct val="115000"/>
                        </a:lnSpc>
                        <a:spcAft>
                          <a:spcPts val="0"/>
                        </a:spcAft>
                      </a:pPr>
                      <a:r>
                        <a:rPr lang="kk-KZ" sz="1200" dirty="0">
                          <a:effectLst/>
                          <a:latin typeface="Times New Roman" panose="02020603050405020304" pitchFamily="18" charset="0"/>
                          <a:cs typeface="Times New Roman" panose="02020603050405020304" pitchFamily="18" charset="0"/>
                        </a:rPr>
                        <a:t>Кафедра меңгерушісі</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r>
              <a:tr h="336037">
                <a:tc>
                  <a:txBody>
                    <a:bodyPr/>
                    <a:lstStyle/>
                    <a:p>
                      <a:pPr algn="l">
                        <a:lnSpc>
                          <a:spcPct val="115000"/>
                        </a:lnSpc>
                        <a:spcAft>
                          <a:spcPts val="0"/>
                        </a:spcAft>
                      </a:pPr>
                      <a:r>
                        <a:rPr lang="ru-RU" sz="1200">
                          <a:effectLst/>
                        </a:rPr>
                        <a:t>8</a:t>
                      </a:r>
                      <a:endParaRPr lang="ru-RU" sz="1100">
                        <a:effectLst/>
                        <a:latin typeface="Calibri"/>
                        <a:ea typeface="Times New Roman"/>
                        <a:cs typeface="Times New Roman"/>
                      </a:endParaRPr>
                    </a:p>
                  </a:txBody>
                  <a:tcPr marL="68580" marR="68580" marT="0" marB="0"/>
                </a:tc>
                <a:tc>
                  <a:txBody>
                    <a:bodyPr/>
                    <a:lstStyle/>
                    <a:p>
                      <a:pPr algn="l">
                        <a:lnSpc>
                          <a:spcPct val="115000"/>
                        </a:lnSpc>
                        <a:spcAft>
                          <a:spcPts val="0"/>
                        </a:spcAft>
                      </a:pPr>
                      <a:r>
                        <a:rPr lang="ru-RU" sz="1200" dirty="0">
                          <a:effectLst/>
                          <a:latin typeface="Times New Roman" panose="02020603050405020304" pitchFamily="18" charset="0"/>
                          <a:cs typeface="Times New Roman" panose="02020603050405020304" pitchFamily="18" charset="0"/>
                        </a:rPr>
                        <a:t>Декан</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r>
              <a:tr h="336037">
                <a:tc gridSpan="2">
                  <a:txBody>
                    <a:bodyPr/>
                    <a:lstStyle/>
                    <a:p>
                      <a:pPr algn="l">
                        <a:lnSpc>
                          <a:spcPct val="115000"/>
                        </a:lnSpc>
                        <a:spcAft>
                          <a:spcPts val="0"/>
                        </a:spcAft>
                      </a:pPr>
                      <a:r>
                        <a:rPr lang="kk-KZ" sz="1200">
                          <a:effectLst/>
                          <a:latin typeface="Times New Roman" panose="02020603050405020304" pitchFamily="18" charset="0"/>
                          <a:cs typeface="Times New Roman" panose="02020603050405020304" pitchFamily="18" charset="0"/>
                        </a:rPr>
                        <a:t>Барлығы</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hMerge="1">
                  <a:txBody>
                    <a:bodyPr/>
                    <a:lstStyle/>
                    <a:p>
                      <a:endParaRPr lang="ru-RU"/>
                    </a:p>
                  </a:txBody>
                  <a:tcPr/>
                </a:tc>
                <a:tc>
                  <a:txBody>
                    <a:bodyPr/>
                    <a:lstStyle/>
                    <a:p>
                      <a:pPr algn="l">
                        <a:lnSpc>
                          <a:spcPct val="115000"/>
                        </a:lnSpc>
                      </a:pPr>
                      <a:endParaRPr lang="ru-RU" sz="1200" dirty="0">
                        <a:effectLst/>
                        <a:latin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624" y="620688"/>
            <a:ext cx="6552728" cy="307777"/>
          </a:xfrm>
          <a:prstGeom prst="rect">
            <a:avLst/>
          </a:prstGeom>
        </p:spPr>
        <p:txBody>
          <a:bodyPr wrap="square">
            <a:spAutoFit/>
          </a:bodyPr>
          <a:lstStyle/>
          <a:p>
            <a:pPr algn="ctr"/>
            <a:r>
              <a:rPr lang="kk-KZ" sz="1400" b="1" dirty="0">
                <a:latin typeface="Times New Roman" panose="02020603050405020304" pitchFamily="18" charset="0"/>
                <a:cs typeface="Times New Roman" panose="02020603050405020304" pitchFamily="18" charset="0"/>
              </a:rPr>
              <a:t>ТЕКСЕРУ ЖӘНЕ КОМИССИЯЛАРДАҒЫ ЖҰМЫСЫ</a:t>
            </a:r>
            <a:endParaRPr lang="ru-RU" sz="1400" b="1" dirty="0">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905246643"/>
              </p:ext>
            </p:extLst>
          </p:nvPr>
        </p:nvGraphicFramePr>
        <p:xfrm>
          <a:off x="179512" y="1268760"/>
          <a:ext cx="8856984" cy="5472608"/>
        </p:xfrm>
        <a:graphic>
          <a:graphicData uri="http://schemas.openxmlformats.org/drawingml/2006/table">
            <a:tbl>
              <a:tblPr firstRow="1" firstCol="1" bandRow="1">
                <a:tableStyleId>{5C22544A-7EE6-4342-B048-85BDC9FD1C3A}</a:tableStyleId>
              </a:tblPr>
              <a:tblGrid>
                <a:gridCol w="624644"/>
                <a:gridCol w="1968321"/>
                <a:gridCol w="6264019"/>
              </a:tblGrid>
              <a:tr h="1368152">
                <a:tc>
                  <a:txBody>
                    <a:bodyPr/>
                    <a:lstStyle/>
                    <a:p>
                      <a:pPr algn="ctr">
                        <a:lnSpc>
                          <a:spcPct val="115000"/>
                        </a:lnSpc>
                        <a:spcAft>
                          <a:spcPts val="0"/>
                        </a:spcAft>
                      </a:pPr>
                      <a:r>
                        <a:rPr lang="ru-RU" sz="1200" dirty="0">
                          <a:effectLst/>
                        </a:rPr>
                        <a:t>№</a:t>
                      </a:r>
                      <a:endParaRPr lang="ru-RU" sz="1100" dirty="0">
                        <a:effectLst/>
                      </a:endParaRPr>
                    </a:p>
                    <a:p>
                      <a:pPr algn="ctr">
                        <a:lnSpc>
                          <a:spcPct val="115000"/>
                        </a:lnSpc>
                        <a:spcAft>
                          <a:spcPts val="0"/>
                        </a:spcAft>
                      </a:pPr>
                      <a:r>
                        <a:rPr lang="kk-KZ" sz="1200" dirty="0">
                          <a:effectLst/>
                        </a:rPr>
                        <a:t>р</a:t>
                      </a:r>
                      <a:r>
                        <a:rPr lang="ru-RU" sz="1200" dirty="0">
                          <a:effectLst/>
                        </a:rPr>
                        <a:t>/</a:t>
                      </a:r>
                      <a:r>
                        <a:rPr lang="kk-KZ" sz="1200" dirty="0">
                          <a:effectLst/>
                        </a:rPr>
                        <a:t>с</a:t>
                      </a:r>
                      <a:endParaRPr lang="ru-RU" sz="1100" dirty="0">
                        <a:effectLst/>
                        <a:latin typeface="Calibri"/>
                        <a:ea typeface="Times New Roman"/>
                        <a:cs typeface="Times New Roman"/>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gn="ctr">
                        <a:lnSpc>
                          <a:spcPct val="115000"/>
                        </a:lnSpc>
                        <a:spcAft>
                          <a:spcPts val="0"/>
                        </a:spcAft>
                      </a:pPr>
                      <a:r>
                        <a:rPr lang="kk-KZ" sz="1400" b="1" dirty="0">
                          <a:effectLst/>
                          <a:latin typeface="Times New Roman" panose="02020603050405020304" pitchFamily="18" charset="0"/>
                          <a:cs typeface="Times New Roman" panose="02020603050405020304" pitchFamily="18" charset="0"/>
                        </a:rPr>
                        <a:t>Т.А.Ә.</a:t>
                      </a:r>
                      <a:endParaRPr lang="ru-RU" sz="1400" b="1"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gn="ctr">
                        <a:lnSpc>
                          <a:spcPct val="115000"/>
                        </a:lnSpc>
                        <a:spcAft>
                          <a:spcPts val="0"/>
                        </a:spcAft>
                      </a:pPr>
                      <a:r>
                        <a:rPr lang="kk-KZ" sz="1400" b="1" dirty="0">
                          <a:effectLst/>
                          <a:latin typeface="Times New Roman" panose="02020603050405020304" pitchFamily="18" charset="0"/>
                          <a:cs typeface="Times New Roman" panose="02020603050405020304" pitchFamily="18" charset="0"/>
                        </a:rPr>
                        <a:t>Бұйрық </a:t>
                      </a:r>
                      <a:r>
                        <a:rPr lang="ru-RU" sz="1400" b="1" dirty="0">
                          <a:effectLst/>
                          <a:latin typeface="Times New Roman" panose="02020603050405020304" pitchFamily="18" charset="0"/>
                          <a:cs typeface="Times New Roman" panose="02020603050405020304" pitchFamily="18" charset="0"/>
                        </a:rPr>
                        <a:t>/ </a:t>
                      </a:r>
                      <a:r>
                        <a:rPr lang="kk-KZ" sz="1400" b="1" dirty="0">
                          <a:effectLst/>
                          <a:latin typeface="Times New Roman" panose="02020603050405020304" pitchFamily="18" charset="0"/>
                          <a:cs typeface="Times New Roman" panose="02020603050405020304" pitchFamily="18" charset="0"/>
                        </a:rPr>
                        <a:t>өкім</a:t>
                      </a:r>
                      <a:endParaRPr lang="ru-RU" sz="1400" b="1"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r>
              <a:tr h="1368152">
                <a:tc>
                  <a:txBody>
                    <a:bodyPr/>
                    <a:lstStyle/>
                    <a:p>
                      <a:pPr algn="ctr">
                        <a:lnSpc>
                          <a:spcPct val="115000"/>
                        </a:lnSpc>
                        <a:spcAft>
                          <a:spcPts val="0"/>
                        </a:spcAft>
                      </a:pPr>
                      <a:r>
                        <a:rPr lang="ru-RU" sz="1200">
                          <a:effectLst/>
                        </a:rPr>
                        <a:t>1</a:t>
                      </a:r>
                      <a:endParaRPr lang="ru-RU" sz="1100">
                        <a:effectLst/>
                        <a:latin typeface="Calibri"/>
                        <a:ea typeface="Times New Roman"/>
                        <a:cs typeface="Times New Roman"/>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nSpc>
                          <a:spcPct val="115000"/>
                        </a:lnSpc>
                        <a:spcAft>
                          <a:spcPts val="0"/>
                        </a:spcAft>
                      </a:pPr>
                      <a:r>
                        <a:rPr lang="kk-KZ" sz="1400" b="1" dirty="0">
                          <a:solidFill>
                            <a:srgbClr val="7030A0"/>
                          </a:solidFill>
                          <a:effectLst/>
                          <a:latin typeface="Times New Roman" panose="02020603050405020304" pitchFamily="18" charset="0"/>
                          <a:cs typeface="Times New Roman" panose="02020603050405020304" pitchFamily="18" charset="0"/>
                        </a:rPr>
                        <a:t>Шалдарбекова А.Б.</a:t>
                      </a:r>
                      <a:endParaRPr lang="ru-RU" sz="1400" b="1" dirty="0">
                        <a:solidFill>
                          <a:srgbClr val="7030A0"/>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gn="just">
                        <a:lnSpc>
                          <a:spcPct val="115000"/>
                        </a:lnSpc>
                        <a:spcAft>
                          <a:spcPts val="0"/>
                        </a:spcAft>
                      </a:pPr>
                      <a:r>
                        <a:rPr lang="kk-KZ" sz="1400" b="1" dirty="0">
                          <a:solidFill>
                            <a:srgbClr val="7030A0"/>
                          </a:solidFill>
                          <a:effectLst/>
                          <a:latin typeface="Times New Roman" panose="02020603050405020304" pitchFamily="18" charset="0"/>
                          <a:cs typeface="Times New Roman" panose="02020603050405020304" pitchFamily="18" charset="0"/>
                        </a:rPr>
                        <a:t>Инспекциялық комиссия торағасы  </a:t>
                      </a:r>
                      <a:endParaRPr lang="ru-RU" sz="1400" b="1" dirty="0">
                        <a:solidFill>
                          <a:srgbClr val="7030A0"/>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b="1" dirty="0">
                          <a:solidFill>
                            <a:srgbClr val="7030A0"/>
                          </a:solidFill>
                          <a:effectLst/>
                          <a:latin typeface="Times New Roman" panose="02020603050405020304" pitchFamily="18" charset="0"/>
                          <a:cs typeface="Times New Roman" panose="02020603050405020304" pitchFamily="18" charset="0"/>
                        </a:rPr>
                        <a:t> </a:t>
                      </a:r>
                      <a:endParaRPr lang="ru-RU" sz="1400" b="1" dirty="0">
                        <a:solidFill>
                          <a:srgbClr val="7030A0"/>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r>
              <a:tr h="1368152">
                <a:tc>
                  <a:txBody>
                    <a:bodyPr/>
                    <a:lstStyle/>
                    <a:p>
                      <a:pPr algn="ctr">
                        <a:lnSpc>
                          <a:spcPct val="115000"/>
                        </a:lnSpc>
                        <a:spcAft>
                          <a:spcPts val="0"/>
                        </a:spcAft>
                      </a:pPr>
                      <a:r>
                        <a:rPr lang="ru-RU" sz="1200">
                          <a:effectLst/>
                        </a:rPr>
                        <a:t> </a:t>
                      </a:r>
                      <a:endParaRPr lang="ru-RU" sz="1100">
                        <a:effectLst/>
                      </a:endParaRPr>
                    </a:p>
                    <a:p>
                      <a:pPr>
                        <a:lnSpc>
                          <a:spcPct val="115000"/>
                        </a:lnSpc>
                        <a:spcAft>
                          <a:spcPts val="0"/>
                        </a:spcAft>
                      </a:pPr>
                      <a:r>
                        <a:rPr lang="ru-RU" sz="1200">
                          <a:effectLst/>
                        </a:rPr>
                        <a:t>   2</a:t>
                      </a:r>
                      <a:endParaRPr lang="ru-RU" sz="1100">
                        <a:effectLst/>
                        <a:latin typeface="Calibri"/>
                        <a:ea typeface="Times New Roman"/>
                        <a:cs typeface="Times New Roman"/>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nSpc>
                          <a:spcPct val="115000"/>
                        </a:lnSpc>
                        <a:spcAft>
                          <a:spcPts val="0"/>
                        </a:spcAft>
                      </a:pPr>
                      <a:r>
                        <a:rPr lang="kk-KZ" sz="1400" b="1">
                          <a:solidFill>
                            <a:srgbClr val="7030A0"/>
                          </a:solidFill>
                          <a:effectLst/>
                          <a:latin typeface="Times New Roman" panose="02020603050405020304" pitchFamily="18" charset="0"/>
                          <a:cs typeface="Times New Roman" panose="02020603050405020304" pitchFamily="18" charset="0"/>
                        </a:rPr>
                        <a:t>Рахимшикова М.К.</a:t>
                      </a:r>
                      <a:endParaRPr lang="ru-RU" sz="1400" b="1">
                        <a:solidFill>
                          <a:srgbClr val="7030A0"/>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gn="just">
                        <a:lnSpc>
                          <a:spcPct val="115000"/>
                        </a:lnSpc>
                        <a:spcAft>
                          <a:spcPts val="0"/>
                        </a:spcAft>
                      </a:pPr>
                      <a:r>
                        <a:rPr lang="kk-KZ" sz="1400" b="1" dirty="0">
                          <a:solidFill>
                            <a:srgbClr val="7030A0"/>
                          </a:solidFill>
                          <a:effectLst/>
                          <a:latin typeface="Times New Roman" panose="02020603050405020304" pitchFamily="18" charset="0"/>
                          <a:cs typeface="Times New Roman" panose="02020603050405020304" pitchFamily="18" charset="0"/>
                        </a:rPr>
                        <a:t>Инспекциялық комиссия мүшесі  </a:t>
                      </a:r>
                      <a:endParaRPr lang="ru-RU" sz="1400" b="1" dirty="0">
                        <a:solidFill>
                          <a:srgbClr val="7030A0"/>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b="1" dirty="0">
                          <a:solidFill>
                            <a:srgbClr val="7030A0"/>
                          </a:solidFill>
                          <a:effectLst/>
                          <a:latin typeface="Times New Roman" panose="02020603050405020304" pitchFamily="18" charset="0"/>
                          <a:cs typeface="Times New Roman" panose="02020603050405020304" pitchFamily="18" charset="0"/>
                        </a:rPr>
                        <a:t> </a:t>
                      </a:r>
                      <a:endParaRPr lang="ru-RU" sz="1400" b="1" dirty="0">
                        <a:solidFill>
                          <a:srgbClr val="7030A0"/>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r>
              <a:tr h="1368152">
                <a:tc>
                  <a:txBody>
                    <a:bodyPr/>
                    <a:lstStyle/>
                    <a:p>
                      <a:pPr algn="ctr">
                        <a:lnSpc>
                          <a:spcPct val="115000"/>
                        </a:lnSpc>
                        <a:spcAft>
                          <a:spcPts val="0"/>
                        </a:spcAft>
                      </a:pPr>
                      <a:r>
                        <a:rPr lang="kk-KZ" sz="1200">
                          <a:effectLst/>
                        </a:rPr>
                        <a:t>3</a:t>
                      </a:r>
                      <a:endParaRPr lang="ru-RU" sz="1100">
                        <a:effectLst/>
                        <a:latin typeface="Calibri"/>
                        <a:ea typeface="Times New Roman"/>
                        <a:cs typeface="Times New Roman"/>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nSpc>
                          <a:spcPct val="115000"/>
                        </a:lnSpc>
                        <a:spcAft>
                          <a:spcPts val="0"/>
                        </a:spcAft>
                      </a:pPr>
                      <a:r>
                        <a:rPr lang="kk-KZ" sz="1400" b="1" dirty="0">
                          <a:solidFill>
                            <a:srgbClr val="7030A0"/>
                          </a:solidFill>
                          <a:effectLst/>
                          <a:latin typeface="Times New Roman" panose="02020603050405020304" pitchFamily="18" charset="0"/>
                          <a:cs typeface="Times New Roman" panose="02020603050405020304" pitchFamily="18" charset="0"/>
                        </a:rPr>
                        <a:t>Исенгалиева Ж.М.</a:t>
                      </a:r>
                      <a:endParaRPr lang="ru-RU" sz="1400" b="1" dirty="0">
                        <a:solidFill>
                          <a:srgbClr val="7030A0"/>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gn="just">
                        <a:lnSpc>
                          <a:spcPct val="115000"/>
                        </a:lnSpc>
                        <a:spcAft>
                          <a:spcPts val="0"/>
                        </a:spcAft>
                      </a:pPr>
                      <a:r>
                        <a:rPr lang="kk-KZ" sz="1400" b="1" dirty="0">
                          <a:solidFill>
                            <a:srgbClr val="7030A0"/>
                          </a:solidFill>
                          <a:effectLst/>
                          <a:latin typeface="Times New Roman" panose="02020603050405020304" pitchFamily="18" charset="0"/>
                          <a:cs typeface="Times New Roman" panose="02020603050405020304" pitchFamily="18" charset="0"/>
                        </a:rPr>
                        <a:t>Инспекциялық комиссия мүшесі  </a:t>
                      </a:r>
                      <a:endParaRPr lang="ru-RU" sz="1400" b="1" dirty="0">
                        <a:solidFill>
                          <a:srgbClr val="7030A0"/>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b="1" dirty="0">
                          <a:solidFill>
                            <a:srgbClr val="7030A0"/>
                          </a:solidFill>
                          <a:effectLst/>
                          <a:latin typeface="Times New Roman" panose="02020603050405020304" pitchFamily="18" charset="0"/>
                          <a:cs typeface="Times New Roman" panose="02020603050405020304" pitchFamily="18" charset="0"/>
                        </a:rPr>
                        <a:t> </a:t>
                      </a:r>
                      <a:endParaRPr lang="ru-RU" sz="1400" b="1" dirty="0">
                        <a:solidFill>
                          <a:srgbClr val="7030A0"/>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1"/>
          <p:cNvSpPr>
            <a:spLocks noChangeArrowheads="1"/>
          </p:cNvSpPr>
          <p:nvPr/>
        </p:nvSpPr>
        <p:spPr bwMode="auto">
          <a:xfrm>
            <a:off x="107504" y="41361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3" name="Rectangle 41"/>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 name="Прямоугольник 3"/>
          <p:cNvSpPr/>
          <p:nvPr/>
        </p:nvSpPr>
        <p:spPr>
          <a:xfrm>
            <a:off x="323528" y="180549"/>
            <a:ext cx="8352928" cy="307777"/>
          </a:xfrm>
          <a:prstGeom prst="rect">
            <a:avLst/>
          </a:prstGeom>
        </p:spPr>
        <p:txBody>
          <a:bodyPr wrap="square">
            <a:spAutoFit/>
          </a:bodyPr>
          <a:lstStyle/>
          <a:p>
            <a:pPr algn="ctr"/>
            <a:r>
              <a:rPr lang="kk-KZ" sz="1400" b="1" dirty="0" smtClean="0">
                <a:latin typeface="Times New Roman" panose="02020603050405020304" pitchFamily="18" charset="0"/>
                <a:cs typeface="Times New Roman" panose="02020603050405020304" pitchFamily="18" charset="0"/>
              </a:rPr>
              <a:t> ОПҚ-НЫҢ </a:t>
            </a:r>
            <a:r>
              <a:rPr lang="kk-KZ" sz="1400" b="1" dirty="0">
                <a:latin typeface="Times New Roman" panose="02020603050405020304" pitchFamily="18" charset="0"/>
                <a:cs typeface="Times New Roman" panose="02020603050405020304" pitchFamily="18" charset="0"/>
              </a:rPr>
              <a:t>ОҚУ САБАҚТАРЫНЫҢ ДАЯРЛЫҒЫ МЕН ӨТУ САПАСЫН БАҚЫЛАУЫ</a:t>
            </a:r>
            <a:endParaRPr lang="ru-RU" sz="1400" dirty="0">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131496724"/>
              </p:ext>
            </p:extLst>
          </p:nvPr>
        </p:nvGraphicFramePr>
        <p:xfrm>
          <a:off x="107505" y="635689"/>
          <a:ext cx="8928991" cy="6235956"/>
        </p:xfrm>
        <a:graphic>
          <a:graphicData uri="http://schemas.openxmlformats.org/drawingml/2006/table">
            <a:tbl>
              <a:tblPr firstRow="1" firstCol="1" lastRow="1" lastCol="1" bandRow="1" bandCol="1">
                <a:tableStyleId>{5C22544A-7EE6-4342-B048-85BDC9FD1C3A}</a:tableStyleId>
              </a:tblPr>
              <a:tblGrid>
                <a:gridCol w="325347"/>
                <a:gridCol w="123305"/>
                <a:gridCol w="775482"/>
                <a:gridCol w="452412"/>
                <a:gridCol w="2625276"/>
                <a:gridCol w="361498"/>
                <a:gridCol w="867594"/>
                <a:gridCol w="722995"/>
                <a:gridCol w="578396"/>
                <a:gridCol w="506097"/>
                <a:gridCol w="1590589"/>
              </a:tblGrid>
              <a:tr h="924451">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р/с</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endParaRPr lang="ru-RU"/>
                    </a:p>
                  </a:txBody>
                  <a:tcPr/>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Мерзімі</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endParaRPr lang="ru-RU"/>
                    </a:p>
                  </a:txBody>
                  <a:tcPr/>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Кафедра, ОПҚ тегі,аты,жөні,</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Пәні,</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Сабақ түрі,</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Тақырыбы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nchor="ctr"/>
                </a:tc>
                <a:tc hMerge="1">
                  <a:txBody>
                    <a:bodyPr/>
                    <a:lstStyle/>
                    <a:p>
                      <a:endParaRPr lang="ru-RU"/>
                    </a:p>
                  </a:txBody>
                  <a:tcPr/>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Кафедра мүшесінің тегі,аты,жөні</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endParaRPr lang="ru-RU"/>
                    </a:p>
                  </a:txBody>
                  <a:tcPr/>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Заманауи</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инновациялық технологиялық әдістерді қолдануы</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endParaRPr lang="ru-RU"/>
                    </a:p>
                  </a:txBody>
                  <a:tcPr/>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Кафедра мүшелерінің қатысқан сабақтарының шешімі, ескертуі және ұсыныстары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188627">
                <a:tc gridSpan="2">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1</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nchor="ctr"/>
                </a:tc>
                <a:tc hMerge="1">
                  <a:txBody>
                    <a:bodyPr/>
                    <a:lstStyle/>
                    <a:p>
                      <a:endParaRPr lang="ru-RU"/>
                    </a:p>
                  </a:txBody>
                  <a:tcPr/>
                </a:tc>
                <a:tc gridSpan="2">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2</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nchor="ctr"/>
                </a:tc>
                <a:tc hMerge="1">
                  <a:txBody>
                    <a:bodyPr/>
                    <a:lstStyle/>
                    <a:p>
                      <a:endParaRPr lang="ru-RU"/>
                    </a:p>
                  </a:txBody>
                  <a:tcPr/>
                </a:tc>
                <a:tc gridSpan="2">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3</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nchor="ctr"/>
                </a:tc>
                <a:tc hMerge="1">
                  <a:txBody>
                    <a:bodyPr/>
                    <a:lstStyle/>
                    <a:p>
                      <a:endParaRPr lang="ru-RU"/>
                    </a:p>
                  </a:txBody>
                  <a:tcPr/>
                </a:tc>
                <a:tc gridSpan="2">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4</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nchor="ctr"/>
                </a:tc>
                <a:tc hMerge="1">
                  <a:txBody>
                    <a:bodyPr/>
                    <a:lstStyle/>
                    <a:p>
                      <a:endParaRPr lang="ru-RU"/>
                    </a:p>
                  </a:txBody>
                  <a:tcPr/>
                </a:tc>
                <a:tc gridSpan="2">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5</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nchor="ctr"/>
                </a:tc>
                <a:tc hMerge="1">
                  <a:txBody>
                    <a:bodyPr/>
                    <a:lstStyle/>
                    <a:p>
                      <a:endParaRPr lang="ru-RU"/>
                    </a:p>
                  </a:txBody>
                  <a:tcPr/>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6</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nchor="ctr"/>
                </a:tc>
              </a:tr>
              <a:tr h="197604">
                <a:tc gridSpan="11">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 кафедрасы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026532">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1</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06.09.2022ж.</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Уақыты 10-40 ауд 705Г</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ru-RU"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 каф-ның  аға оқыт. Шалдарбекова А.Б.</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 «Философия»</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Семинар Тақырып: «Философия пәні және ойлау мәдениет»</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Тобы: ЭФ 20 7к1, 7к2, 7к3</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Ибраева Н.А.</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Есимова А.Е.</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Тарату материалдары қолданылды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Сабақтарда интерактивті әдістер мен дәстүрлі педагогикалық тәсілдерді ұтымды үйлестіру қажет. (4,5)</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677334">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14.09.2021ж. Уақыты 10:40</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ауд. – 312гл.</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«Философия» каф-ң аға оқыт. Ботабаев Ғ.Е.</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Пән: «Философия»</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Дәріс Тақырып «Сана, жан және тіл»</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Тобы ЖТ 20-4к1,2</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Спанов М.Ж.</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Танкиш Н.П.</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Тарату материалдары қолданылды.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Мүмкіндігінше сабақтарда оқытудың техникалық құралдарын пайдалану ұсынылады (4,2)</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929732">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3</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27.09.2022ж</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уақ. 11-45</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«Философия» каф-ң доценті Жиенбекова А.А.</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Пән: «Культурология и психология»</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Дәріс Тақырып: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a:t>
                      </a:r>
                      <a:r>
                        <a:rPr lang="ru-RU" sz="1100">
                          <a:effectLst/>
                          <a:latin typeface="Times New Roman" panose="02020603050405020304" pitchFamily="18" charset="0"/>
                          <a:cs typeface="Times New Roman" panose="02020603050405020304" pitchFamily="18" charset="0"/>
                        </a:rPr>
                        <a:t>Анатомия культуры</a:t>
                      </a: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Тобы: ИП-20-3р1, 3р 2,6р,5р,7р</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Шалдарбекова А.Б.</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Тарату материалдары қолданылды.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Дәріс оқу кезінде ғылыми-әдістемелік тәсілді қолдану ұсынылады.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(4,6)</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r>
              <a:tr h="917336">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4</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12.10.2022ж.</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Уақыты 08:30</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Ауд 303</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«Философия» каф-ң  аға оқыт. Балтабаев Н.К.</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Пән: «Философия»</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Дәріс Тақырып: «Болмыс. Онтология және метафизика»</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Тобы: ЕП 20-13р</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Жиенбекова А.А.</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Тарату материалдары қолданылды</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Дәріс оқу кезінде ғылыми-әдістемелік тәсілді қолдану ұсынылады.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(4,2)</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1025916">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5</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18.10.2022ж.</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Уақыты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08-30</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 каф-ң аға оқыт-сы Тұмашбай Т.Е</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 «Философия»</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Дәріс Тақырып:«Человек»</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Тобы ЖТ 20-1р,3р1</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Арынгазиева Б.Б.</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Тарату материалдары қолданылды.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gridSpan="2">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Нақты ситуациялық мәселелерді талқылау ұсынылды (4,5)</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pPr algn="l">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bl>
          </a:graphicData>
        </a:graphic>
      </p:graphicFrame>
    </p:spTree>
    <p:extLst>
      <p:ext uri="{BB962C8B-B14F-4D97-AF65-F5344CB8AC3E}">
        <p14:creationId xmlns:p14="http://schemas.microsoft.com/office/powerpoint/2010/main" val="6446692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299397909"/>
              </p:ext>
            </p:extLst>
          </p:nvPr>
        </p:nvGraphicFramePr>
        <p:xfrm>
          <a:off x="107505" y="138412"/>
          <a:ext cx="8928990" cy="6608550"/>
        </p:xfrm>
        <a:graphic>
          <a:graphicData uri="http://schemas.openxmlformats.org/drawingml/2006/table">
            <a:tbl>
              <a:tblPr firstRow="1" firstCol="1" lastRow="1" lastCol="1" bandRow="1" bandCol="1">
                <a:tableStyleId>{5C22544A-7EE6-4342-B048-85BDC9FD1C3A}</a:tableStyleId>
              </a:tblPr>
              <a:tblGrid>
                <a:gridCol w="448653"/>
                <a:gridCol w="775482"/>
                <a:gridCol w="3528392"/>
                <a:gridCol w="1052420"/>
                <a:gridCol w="1227105"/>
                <a:gridCol w="1896938"/>
              </a:tblGrid>
              <a:tr h="767599">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6</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28.10.2022ж.</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Уақыты 11:45</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 каф-ң аға оқыт-сы Исенгалиева Ж.М.</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 «Онтология және гносеология»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Семинар Тақырып «Онтология және метафизика»</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Тобы ЮМ 21-6к</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Есиркепова Г.К.</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Тарату материалдары қолданылды.</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Дәріс оқу кезінде ғылыми-әдістемелік тәсілді қолдану ұсынылады.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(4,4)</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r>
              <a:tr h="963418">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7</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09.11.2022ж.</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Уақыты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15-40</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 каф-ң аға оқыт-сы Жолдыбаева М.С.</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 «Мәдениеттану»</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Семинар: Тақырып: «Қазақ мәдениеті XVIII - XIX ғғ.»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Тобы: ИП 21-3к2,3кс</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Тұмашбай Т.Е.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Тарату материалдары қолданылды.</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Семинар оқу кезінде ғылыми-әдістемелік тәсілді қолдану ұсынылады (4,6)</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r>
              <a:tr h="819749">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8</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18.11.2022</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Уақыты 12.50</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 каф-ң  к.ф.н., доценті Рахимшикова М.К.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 «Философия»</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Дәріс Тақырып: «</a:t>
                      </a:r>
                      <a:r>
                        <a:rPr lang="ru-RU" sz="1100" dirty="0">
                          <a:effectLst/>
                          <a:latin typeface="Times New Roman" panose="02020603050405020304" pitchFamily="18" charset="0"/>
                          <a:cs typeface="Times New Roman" panose="02020603050405020304" pitchFamily="18" charset="0"/>
                        </a:rPr>
                        <a:t>Философия искусства</a:t>
                      </a:r>
                      <a:r>
                        <a:rPr lang="kk-KZ" sz="1100" dirty="0">
                          <a:effectLst/>
                          <a:latin typeface="Times New Roman" panose="02020603050405020304" pitchFamily="18" charset="0"/>
                          <a:cs typeface="Times New Roman" panose="02020603050405020304" pitchFamily="18" charset="0"/>
                        </a:rPr>
                        <a:t>»</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Тобы: ЭФ-20-1р</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Спанов М.Ж.</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Тарату материалдары қолданылды</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Дәріс оқу кезінде ғылыми-әдістемелік тәсілді қолдану ұсынылады.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(4,6)</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r>
              <a:tr h="963418">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9</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22.11.2022ж</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Уақыты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09-50</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ауд 111в</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 каф-ң оқыт-сы Есиркеп Г.Ж.</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 «Мәдениеттану»</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Семинар Тақырып: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«ХХ ғ. қазақ мәдениеті»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Тобы: МС 21-14к2</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Ибраева Н.А.</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Тарату материалдары қолданылды.</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Мүмкіндігінше сабақтарда оқытудың техникалық құралдарын пайдалану ұсынылады (4,5)</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r>
              <a:tr h="963418">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10</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ru-RU" sz="1100">
                          <a:effectLst/>
                          <a:latin typeface="Times New Roman" panose="02020603050405020304" pitchFamily="18" charset="0"/>
                          <a:cs typeface="Times New Roman" panose="02020603050405020304" pitchFamily="18" charset="0"/>
                        </a:rPr>
                        <a:t>05</a:t>
                      </a:r>
                      <a:r>
                        <a:rPr lang="kk-KZ" sz="1100">
                          <a:effectLst/>
                          <a:latin typeface="Times New Roman" panose="02020603050405020304" pitchFamily="18" charset="0"/>
                          <a:cs typeface="Times New Roman" panose="02020603050405020304" pitchFamily="18" charset="0"/>
                        </a:rPr>
                        <a:t>.12.</a:t>
                      </a:r>
                      <a:r>
                        <a:rPr lang="ru-RU" sz="1100">
                          <a:effectLst/>
                          <a:latin typeface="Times New Roman" panose="02020603050405020304" pitchFamily="18" charset="0"/>
                          <a:cs typeface="Times New Roman" panose="02020603050405020304" pitchFamily="18" charset="0"/>
                        </a:rPr>
                        <a:t>2022</a:t>
                      </a: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Уақыты 11.00</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 каф-ң аға оқыт-сы  Танкиш Н.П.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 «Философия»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СОӨЖ Тақырып «Қазіргі Қазақстанды жаңғыртудағы философияның рөлі»</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Тобы  ЕП 20-1к1,1к2</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Рахимшикова М.К </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Тарату материалдары қолданылды.</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Сабақтарда интерактивті әдістер мен дәстүрлі педагогикалық тәсілдерді ұтымды үйлестіру қажет. (4,5)</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r>
              <a:tr h="963418">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11</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ru-RU" sz="1100">
                          <a:effectLst/>
                          <a:latin typeface="Times New Roman" panose="02020603050405020304" pitchFamily="18" charset="0"/>
                          <a:cs typeface="Times New Roman" panose="02020603050405020304" pitchFamily="18" charset="0"/>
                        </a:rPr>
                        <a:t>12</a:t>
                      </a:r>
                      <a:r>
                        <a:rPr lang="kk-KZ" sz="1100">
                          <a:effectLst/>
                          <a:latin typeface="Times New Roman" panose="02020603050405020304" pitchFamily="18" charset="0"/>
                          <a:cs typeface="Times New Roman" panose="02020603050405020304" pitchFamily="18" charset="0"/>
                        </a:rPr>
                        <a:t>.12.</a:t>
                      </a:r>
                      <a:r>
                        <a:rPr lang="ru-RU" sz="1100">
                          <a:effectLst/>
                          <a:latin typeface="Times New Roman" panose="02020603050405020304" pitchFamily="18" charset="0"/>
                          <a:cs typeface="Times New Roman" panose="02020603050405020304" pitchFamily="18" charset="0"/>
                        </a:rPr>
                        <a:t>2022</a:t>
                      </a: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Уақыты 11.00</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«Философия» каф-ң доценті Есиркепова Г.К.</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Пән: «Философия»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СОӨЖ Тақырып «Роль философии в модернизации современного Казахстана»</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Тобы  ЭФ-20-7р1,8р,9р</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Спанов М.Ж.</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Тарату материалдары қолданылды.</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Сабақтарда интерактивті әдістер мен дәстүрлі педагогикалық тәсілдерді ұтымды үйлестіру қажет. (4,6)</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r>
              <a:tr h="1161937">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12</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13.12.2022ж.</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Уақыты </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9.35 - 10:40</a:t>
                      </a:r>
                      <a:endParaRPr lang="ru-RU" sz="110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 каф-ң доценті Спанов М.Ж.</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 «Философия»</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Дәріс Тақырып: «Қазіргі Қазақстанды жаңғыртудағы философияның рөлі»</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Тобы СМ 20-1к1,1к2,9к1,9к2</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Жиенбекова А.А.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Есиркепова Г.К.</a:t>
                      </a:r>
                      <a:endParaRPr lang="ru-RU" sz="11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Тарату материалдары қолданылды</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c>
                  <a:txBody>
                    <a:bodyPr/>
                    <a:lstStyle/>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Дәріс оқу кезінде ғылыми-әдістемелік тәсілді қолдану ұсынылады. </a:t>
                      </a:r>
                      <a:endParaRPr lang="ru-RU" sz="1100" dirty="0">
                        <a:effectLst/>
                        <a:latin typeface="Times New Roman" panose="02020603050405020304" pitchFamily="18" charset="0"/>
                        <a:cs typeface="Times New Roman" panose="02020603050405020304" pitchFamily="18" charset="0"/>
                      </a:endParaRPr>
                    </a:p>
                    <a:p>
                      <a:pPr algn="l">
                        <a:lnSpc>
                          <a:spcPct val="115000"/>
                        </a:lnSpc>
                        <a:spcAft>
                          <a:spcPts val="0"/>
                        </a:spcAft>
                      </a:pPr>
                      <a:r>
                        <a:rPr lang="kk-KZ" sz="1100" dirty="0">
                          <a:effectLst/>
                          <a:latin typeface="Times New Roman" panose="02020603050405020304" pitchFamily="18" charset="0"/>
                          <a:cs typeface="Times New Roman" panose="02020603050405020304" pitchFamily="18" charset="0"/>
                        </a:rPr>
                        <a:t>(4,6)</a:t>
                      </a:r>
                      <a:endParaRPr lang="ru-RU" sz="1100" dirty="0">
                        <a:effectLst/>
                        <a:latin typeface="Times New Roman" panose="02020603050405020304" pitchFamily="18" charset="0"/>
                        <a:ea typeface="Times New Roman"/>
                        <a:cs typeface="Times New Roman" panose="02020603050405020304" pitchFamily="18" charset="0"/>
                      </a:endParaRPr>
                    </a:p>
                  </a:txBody>
                  <a:tcPr marL="29211" marR="29211" marT="0" marB="0"/>
                </a:tc>
              </a:tr>
            </a:tbl>
          </a:graphicData>
        </a:graphic>
      </p:graphicFrame>
    </p:spTree>
    <p:extLst>
      <p:ext uri="{BB962C8B-B14F-4D97-AF65-F5344CB8AC3E}">
        <p14:creationId xmlns:p14="http://schemas.microsoft.com/office/powerpoint/2010/main" val="25832449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116632"/>
            <a:ext cx="8568952" cy="523220"/>
          </a:xfrm>
          <a:prstGeom prst="rect">
            <a:avLst/>
          </a:prstGeom>
        </p:spPr>
        <p:txBody>
          <a:bodyPr wrap="square">
            <a:spAutoFit/>
          </a:bodyPr>
          <a:lstStyle/>
          <a:p>
            <a:pPr algn="ctr"/>
            <a:r>
              <a:rPr lang="kk-KZ" sz="1400" b="1" dirty="0" smtClean="0">
                <a:latin typeface="Times New Roman" panose="02020603050405020304" pitchFamily="18" charset="0"/>
                <a:cs typeface="Times New Roman" panose="02020603050405020304" pitchFamily="18" charset="0"/>
              </a:rPr>
              <a:t>ОПҚ-НЫҢ </a:t>
            </a:r>
            <a:r>
              <a:rPr lang="kk-KZ" sz="1400" b="1" dirty="0">
                <a:latin typeface="Times New Roman" panose="02020603050405020304" pitchFamily="18" charset="0"/>
                <a:cs typeface="Times New Roman" panose="02020603050405020304" pitchFamily="18" charset="0"/>
              </a:rPr>
              <a:t>ОҚУ САБАҚТАРЫНЫҢ ДАЯРЛЫҒЫ МЕН ӨТУ САПАСЫНЫҢ САНДЫҚ ЖӘНЕ САПАЛЫҚ КӨРСЕТКІШТЕРІН БАҚЫЛАУ</a:t>
            </a:r>
            <a:endParaRPr lang="ru-RU" sz="1400" b="1" dirty="0">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2207514385"/>
              </p:ext>
            </p:extLst>
          </p:nvPr>
        </p:nvGraphicFramePr>
        <p:xfrm>
          <a:off x="107504" y="764701"/>
          <a:ext cx="8928994" cy="5904658"/>
        </p:xfrm>
        <a:graphic>
          <a:graphicData uri="http://schemas.openxmlformats.org/drawingml/2006/table">
            <a:tbl>
              <a:tblPr firstRow="1" firstCol="1" lastRow="1" lastCol="1" bandRow="1" bandCol="1">
                <a:tableStyleId>{5C22544A-7EE6-4342-B048-85BDC9FD1C3A}</a:tableStyleId>
              </a:tblPr>
              <a:tblGrid>
                <a:gridCol w="4241884"/>
                <a:gridCol w="1414567"/>
                <a:gridCol w="896277"/>
                <a:gridCol w="450280"/>
                <a:gridCol w="269800"/>
                <a:gridCol w="693193"/>
                <a:gridCol w="61660"/>
                <a:gridCol w="901333"/>
              </a:tblGrid>
              <a:tr h="323650">
                <a:tc rowSpan="4">
                  <a:txBody>
                    <a:bodyPr/>
                    <a:lstStyle/>
                    <a:p>
                      <a:pPr algn="ctr">
                        <a:lnSpc>
                          <a:spcPct val="115000"/>
                        </a:lnSpc>
                        <a:spcAft>
                          <a:spcPts val="0"/>
                        </a:spcAft>
                      </a:pPr>
                      <a:r>
                        <a:rPr lang="kk-KZ" sz="1200" dirty="0">
                          <a:solidFill>
                            <a:schemeClr val="accent1"/>
                          </a:solidFill>
                          <a:effectLst/>
                          <a:latin typeface="Times New Roman" panose="02020603050405020304" pitchFamily="18" charset="0"/>
                          <a:cs typeface="Times New Roman" panose="02020603050405020304" pitchFamily="18" charset="0"/>
                        </a:rPr>
                        <a:t>Факультет -профессорлық құрамының оқу сабақтарының даярлығы мен өту сапасын бақылау мақсатындағы қатысқын сабақтар, олардың ішінде:</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7">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Сабақ саны</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647300">
                <a:tc vMerge="1">
                  <a:txBody>
                    <a:bodyPr/>
                    <a:lstStyle/>
                    <a:p>
                      <a:endParaRPr lang="ru-RU"/>
                    </a:p>
                  </a:txBody>
                  <a:tcPr/>
                </a:tc>
                <a:tc>
                  <a:txBody>
                    <a:bodyPr/>
                    <a:lstStyle/>
                    <a:p>
                      <a:pPr algn="ctr">
                        <a:lnSpc>
                          <a:spcPct val="115000"/>
                        </a:lnSpc>
                        <a:spcAft>
                          <a:spcPts val="0"/>
                        </a:spcAft>
                      </a:pPr>
                      <a:r>
                        <a:rPr lang="kk-KZ" sz="1200" dirty="0">
                          <a:solidFill>
                            <a:schemeClr val="accent2">
                              <a:lumMod val="50000"/>
                            </a:schemeClr>
                          </a:solidFill>
                          <a:effectLst/>
                          <a:latin typeface="Times New Roman" panose="02020603050405020304" pitchFamily="18" charset="0"/>
                          <a:cs typeface="Times New Roman" panose="02020603050405020304" pitchFamily="18" charset="0"/>
                        </a:rPr>
                        <a:t>Нақтылы орындалғаны</a:t>
                      </a:r>
                      <a:endParaRPr lang="ru-RU" sz="1100" dirty="0">
                        <a:solidFill>
                          <a:schemeClr val="accent2">
                            <a:lumMod val="50000"/>
                          </a:schemeClr>
                        </a:solidFill>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2">
                  <a:txBody>
                    <a:bodyPr/>
                    <a:lstStyle/>
                    <a:p>
                      <a:pPr algn="ctr">
                        <a:lnSpc>
                          <a:spcPct val="115000"/>
                        </a:lnSpc>
                        <a:spcAft>
                          <a:spcPts val="0"/>
                        </a:spcAft>
                      </a:pPr>
                      <a:r>
                        <a:rPr lang="kk-KZ" sz="1200" dirty="0">
                          <a:solidFill>
                            <a:schemeClr val="accent2">
                              <a:lumMod val="50000"/>
                            </a:schemeClr>
                          </a:solidFill>
                          <a:effectLst/>
                          <a:latin typeface="Times New Roman" panose="02020603050405020304" pitchFamily="18" charset="0"/>
                          <a:cs typeface="Times New Roman" panose="02020603050405020304" pitchFamily="18" charset="0"/>
                        </a:rPr>
                        <a:t>Нақтылы орындалғаны</a:t>
                      </a:r>
                      <a:endParaRPr lang="ru-RU" sz="1100" dirty="0">
                        <a:solidFill>
                          <a:schemeClr val="accent2">
                            <a:lumMod val="50000"/>
                          </a:schemeClr>
                        </a:solidFill>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ctr">
                        <a:lnSpc>
                          <a:spcPct val="115000"/>
                        </a:lnSpc>
                        <a:spcAft>
                          <a:spcPts val="0"/>
                        </a:spcAft>
                      </a:pPr>
                      <a:r>
                        <a:rPr lang="kk-KZ" sz="1200" dirty="0" smtClean="0">
                          <a:solidFill>
                            <a:schemeClr val="accent2">
                              <a:lumMod val="50000"/>
                            </a:schemeClr>
                          </a:solidFill>
                          <a:effectLst/>
                          <a:latin typeface="Times New Roman" panose="02020603050405020304" pitchFamily="18" charset="0"/>
                          <a:cs typeface="Times New Roman" panose="02020603050405020304" pitchFamily="18" charset="0"/>
                        </a:rPr>
                        <a:t>Нақтылы орындалғаны</a:t>
                      </a:r>
                      <a:endParaRPr lang="ru-RU" sz="1100" dirty="0">
                        <a:solidFill>
                          <a:schemeClr val="accent2">
                            <a:lumMod val="50000"/>
                          </a:schemeClr>
                        </a:solidFill>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just">
                        <a:lnSpc>
                          <a:spcPct val="115000"/>
                        </a:lnSpc>
                        <a:spcAft>
                          <a:spcPts val="0"/>
                        </a:spcAft>
                      </a:pPr>
                      <a:r>
                        <a:rPr lang="en-US" sz="12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r>
              <a:tr h="402608">
                <a:tc vMerge="1">
                  <a:txBody>
                    <a:bodyPr/>
                    <a:lstStyle/>
                    <a:p>
                      <a:endParaRPr lang="ru-RU"/>
                    </a:p>
                  </a:txBody>
                  <a:tcPr/>
                </a:tc>
                <a:tc gridSpan="7">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Балмен бағаланған сабақ саны</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265550">
                <a:tc vMerge="1">
                  <a:txBody>
                    <a:bodyPr/>
                    <a:lstStyle/>
                    <a:p>
                      <a:endParaRPr lang="ru-RU"/>
                    </a:p>
                  </a:txBody>
                  <a:tcPr/>
                </a:tc>
                <a:tc>
                  <a:txBody>
                    <a:bodyPr/>
                    <a:lstStyle/>
                    <a:p>
                      <a:pPr algn="ctr">
                        <a:lnSpc>
                          <a:spcPct val="115000"/>
                        </a:lnSpc>
                        <a:spcAft>
                          <a:spcPts val="0"/>
                        </a:spcAft>
                      </a:pPr>
                      <a:r>
                        <a:rPr lang="kk-KZ" sz="1200" dirty="0" smtClean="0">
                          <a:effectLst/>
                          <a:latin typeface="Times New Roman" panose="02020603050405020304" pitchFamily="18" charset="0"/>
                          <a:cs typeface="Times New Roman" panose="02020603050405020304" pitchFamily="18" charset="0"/>
                        </a:rPr>
                        <a:t>Төмен </a:t>
                      </a:r>
                      <a:r>
                        <a:rPr lang="ru-RU" sz="1200" dirty="0">
                          <a:effectLst/>
                          <a:latin typeface="Times New Roman" panose="02020603050405020304" pitchFamily="18" charset="0"/>
                          <a:cs typeface="Times New Roman" panose="02020603050405020304" pitchFamily="18" charset="0"/>
                        </a:rPr>
                        <a:t>3,</a:t>
                      </a:r>
                      <a:r>
                        <a:rPr lang="kk-KZ" sz="1200" dirty="0">
                          <a:effectLst/>
                          <a:latin typeface="Times New Roman" panose="02020603050405020304" pitchFamily="18" charset="0"/>
                          <a:cs typeface="Times New Roman" panose="02020603050405020304" pitchFamily="18" charset="0"/>
                        </a:rPr>
                        <a:t>5</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3,6 – 3,9</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2">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4,0-4.5</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4,6-5,0</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a:txBody>
                    <a:bodyPr/>
                    <a:lstStyle/>
                    <a:p>
                      <a:pPr algn="ctr">
                        <a:lnSpc>
                          <a:spcPct val="115000"/>
                        </a:lnSpc>
                        <a:spcAft>
                          <a:spcPts val="0"/>
                        </a:spcAft>
                      </a:pPr>
                      <a:r>
                        <a:rPr lang="kk-KZ" sz="1200" dirty="0" smtClean="0">
                          <a:effectLst/>
                          <a:latin typeface="Times New Roman" panose="02020603050405020304" pitchFamily="18" charset="0"/>
                          <a:ea typeface="+mn-ea"/>
                          <a:cs typeface="Times New Roman" panose="02020603050405020304" pitchFamily="18" charset="0"/>
                        </a:rPr>
                        <a:t>Барлығы</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323650">
                <a:tc>
                  <a:txBody>
                    <a:bodyPr/>
                    <a:lstStyle/>
                    <a:p>
                      <a:pPr marL="342900" lvl="0" indent="-342900" algn="just">
                        <a:lnSpc>
                          <a:spcPct val="115000"/>
                        </a:lnSpc>
                        <a:spcAft>
                          <a:spcPts val="0"/>
                        </a:spcAft>
                        <a:buFont typeface="Symbol"/>
                        <a:buChar char=""/>
                      </a:pPr>
                      <a:r>
                        <a:rPr lang="kk-KZ" sz="1200">
                          <a:effectLst/>
                          <a:latin typeface="Times New Roman" panose="02020603050405020304" pitchFamily="18" charset="0"/>
                          <a:cs typeface="Times New Roman" panose="02020603050405020304" pitchFamily="18" charset="0"/>
                        </a:rPr>
                        <a:t>Дәріс</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2">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3</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5</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323650">
                <a:tc>
                  <a:txBody>
                    <a:bodyPr/>
                    <a:lstStyle/>
                    <a:p>
                      <a:pPr marL="342900" lvl="0" indent="-342900" algn="just">
                        <a:lnSpc>
                          <a:spcPct val="115000"/>
                        </a:lnSpc>
                        <a:spcAft>
                          <a:spcPts val="0"/>
                        </a:spcAft>
                        <a:buFont typeface="Symbol"/>
                        <a:buChar char=""/>
                      </a:pPr>
                      <a:r>
                        <a:rPr lang="ru-RU" sz="1200">
                          <a:effectLst/>
                          <a:latin typeface="Times New Roman" panose="02020603050405020304" pitchFamily="18" charset="0"/>
                          <a:cs typeface="Times New Roman" panose="02020603050405020304" pitchFamily="18" charset="0"/>
                        </a:rPr>
                        <a:t>семинар </a:t>
                      </a:r>
                      <a:r>
                        <a:rPr lang="kk-KZ" sz="1200">
                          <a:effectLst/>
                          <a:latin typeface="Times New Roman" panose="02020603050405020304" pitchFamily="18" charset="0"/>
                          <a:cs typeface="Times New Roman" panose="02020603050405020304" pitchFamily="18" charset="0"/>
                        </a:rPr>
                        <a:t>сабақ</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3</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5</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323650">
                <a:tc>
                  <a:txBody>
                    <a:bodyPr/>
                    <a:lstStyle/>
                    <a:p>
                      <a:pPr marL="342900" lvl="0" indent="-342900" algn="just">
                        <a:lnSpc>
                          <a:spcPct val="115000"/>
                        </a:lnSpc>
                        <a:spcAft>
                          <a:spcPts val="0"/>
                        </a:spcAft>
                        <a:buFont typeface="Symbol"/>
                        <a:buChar char=""/>
                      </a:pPr>
                      <a:r>
                        <a:rPr lang="kk-KZ" sz="1200">
                          <a:effectLst/>
                          <a:latin typeface="Times New Roman" panose="02020603050405020304" pitchFamily="18" charset="0"/>
                          <a:cs typeface="Times New Roman" panose="02020603050405020304" pitchFamily="18" charset="0"/>
                        </a:rPr>
                        <a:t>практикалық сабақ</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323650">
                <a:tc>
                  <a:txBody>
                    <a:bodyPr/>
                    <a:lstStyle/>
                    <a:p>
                      <a:pPr marL="342900" lvl="0" indent="-342900" algn="just">
                        <a:lnSpc>
                          <a:spcPct val="115000"/>
                        </a:lnSpc>
                        <a:spcAft>
                          <a:spcPts val="0"/>
                        </a:spcAft>
                        <a:buFont typeface="Symbol"/>
                        <a:buChar char=""/>
                      </a:pPr>
                      <a:r>
                        <a:rPr lang="kk-KZ" sz="1200">
                          <a:effectLst/>
                          <a:latin typeface="Times New Roman" panose="02020603050405020304" pitchFamily="18" charset="0"/>
                          <a:cs typeface="Times New Roman" panose="02020603050405020304" pitchFamily="18" charset="0"/>
                        </a:rPr>
                        <a:t>СОӨЖ</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323650">
                <a:tc>
                  <a:txBody>
                    <a:bodyPr/>
                    <a:lstStyle/>
                    <a:p>
                      <a:pPr marL="342900" lvl="0" indent="-342900" algn="just">
                        <a:lnSpc>
                          <a:spcPct val="115000"/>
                        </a:lnSpc>
                        <a:spcAft>
                          <a:spcPts val="0"/>
                        </a:spcAft>
                        <a:buFont typeface="Symbol"/>
                        <a:buChar char=""/>
                      </a:pPr>
                      <a:r>
                        <a:rPr lang="kk-KZ" sz="1200">
                          <a:effectLst/>
                          <a:latin typeface="Times New Roman" panose="02020603050405020304" pitchFamily="18" charset="0"/>
                          <a:cs typeface="Times New Roman" panose="02020603050405020304" pitchFamily="18" charset="0"/>
                        </a:rPr>
                        <a:t>Зертханалық жұмыс</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323650">
                <a:tc>
                  <a:txBody>
                    <a:bodyPr/>
                    <a:lstStyle/>
                    <a:p>
                      <a:pPr marL="342900" lvl="0" indent="-342900" algn="just">
                        <a:lnSpc>
                          <a:spcPct val="115000"/>
                        </a:lnSpc>
                        <a:spcAft>
                          <a:spcPts val="0"/>
                        </a:spcAft>
                        <a:buFont typeface="Symbol"/>
                        <a:buChar char=""/>
                      </a:pPr>
                      <a:r>
                        <a:rPr lang="kk-KZ" sz="1200">
                          <a:effectLst/>
                          <a:latin typeface="Times New Roman" panose="02020603050405020304" pitchFamily="18" charset="0"/>
                          <a:cs typeface="Times New Roman" panose="02020603050405020304" pitchFamily="18" charset="0"/>
                        </a:rPr>
                        <a:t>ОМӨЖ</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323650">
                <a:tc>
                  <a:txBody>
                    <a:bodyPr/>
                    <a:lstStyle/>
                    <a:p>
                      <a:pPr algn="just">
                        <a:lnSpc>
                          <a:spcPct val="115000"/>
                        </a:lnSpc>
                        <a:spcAft>
                          <a:spcPts val="0"/>
                        </a:spcAft>
                      </a:pPr>
                      <a:r>
                        <a:rPr lang="kk-KZ" sz="1200">
                          <a:effectLst/>
                          <a:latin typeface="Times New Roman" panose="02020603050405020304" pitchFamily="18" charset="0"/>
                          <a:cs typeface="Times New Roman" panose="02020603050405020304" pitchFamily="18" charset="0"/>
                        </a:rPr>
                        <a:t>Барлығы:</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7</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grid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5</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h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12</a:t>
                      </a:r>
                      <a:endParaRPr lang="ru-RU" sz="1100" dirty="0">
                        <a:effectLst/>
                        <a:latin typeface="Times New Roman" panose="02020603050405020304" pitchFamily="18" charset="0"/>
                        <a:ea typeface="Times New Roman"/>
                        <a:cs typeface="Times New Roman" panose="02020603050405020304" pitchFamily="18" charset="0"/>
                      </a:endParaRPr>
                    </a:p>
                  </a:txBody>
                  <a:tcPr marL="17780" marR="177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bl>
          </a:graphicData>
        </a:graphic>
      </p:graphicFrame>
    </p:spTree>
    <p:extLst>
      <p:ext uri="{BB962C8B-B14F-4D97-AF65-F5344CB8AC3E}">
        <p14:creationId xmlns:p14="http://schemas.microsoft.com/office/powerpoint/2010/main" val="17112520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31540" y="630560"/>
            <a:ext cx="8496944" cy="307777"/>
          </a:xfrm>
          <a:prstGeom prst="rect">
            <a:avLst/>
          </a:prstGeom>
        </p:spPr>
        <p:txBody>
          <a:bodyPr wrap="square">
            <a:spAutoFit/>
          </a:bodyPr>
          <a:lstStyle/>
          <a:p>
            <a:pPr algn="ctr"/>
            <a:r>
              <a:rPr lang="kk-KZ" sz="1400" b="1" dirty="0">
                <a:latin typeface="Times New Roman" panose="02020603050405020304" pitchFamily="18" charset="0"/>
                <a:cs typeface="Times New Roman" panose="02020603050405020304" pitchFamily="18" charset="0"/>
              </a:rPr>
              <a:t>КАФЕДРАНЫҢ  ҒЫЛЫМИ-ӘДІСТЕМЕЛІК ЖҰМЫСТАРЫ</a:t>
            </a:r>
            <a:endParaRPr lang="ru-RU" sz="14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539552" y="630560"/>
            <a:ext cx="8280920" cy="5293757"/>
          </a:xfrm>
          <a:prstGeom prst="rect">
            <a:avLst/>
          </a:prstGeom>
        </p:spPr>
        <p:txBody>
          <a:bodyPr wrap="square">
            <a:spAutoFit/>
          </a:bodyPr>
          <a:lstStyle/>
          <a:p>
            <a:endParaRPr lang="kk-KZ" dirty="0" smtClean="0"/>
          </a:p>
          <a:p>
            <a:endParaRPr lang="kk-KZ" sz="16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r>
              <a:rPr lang="kk-KZ" sz="1600" dirty="0" smtClean="0">
                <a:solidFill>
                  <a:schemeClr val="tx2">
                    <a:lumMod val="50000"/>
                  </a:schemeClr>
                </a:solidFill>
                <a:latin typeface="Times New Roman" panose="02020603050405020304" pitchFamily="18" charset="0"/>
                <a:cs typeface="Times New Roman" panose="02020603050405020304" pitchFamily="18" charset="0"/>
              </a:rPr>
              <a:t>«</a:t>
            </a:r>
            <a:r>
              <a:rPr lang="kk-KZ" sz="1600" dirty="0">
                <a:solidFill>
                  <a:schemeClr val="tx2">
                    <a:lumMod val="50000"/>
                  </a:schemeClr>
                </a:solidFill>
                <a:latin typeface="Times New Roman" panose="02020603050405020304" pitchFamily="18" charset="0"/>
                <a:cs typeface="Times New Roman" panose="02020603050405020304" pitchFamily="18" charset="0"/>
              </a:rPr>
              <a:t>Философия» кафедрасы «21-05-08  Қазіргі қоғамдағы тұрақты дамудың ғылыми парадигмасының философиялық негіздері»  мемлекеттік бюджеттік тақырыбына  сәйкес  ғылыми – зерттеу жұмысын жүргізуде. Зерттеу нәтижелерінің баспадан шығарылу деңгейі төмендегідей</a:t>
            </a:r>
            <a:r>
              <a:rPr lang="kk-KZ" sz="1600" dirty="0" smtClean="0">
                <a:solidFill>
                  <a:schemeClr val="tx2">
                    <a:lumMod val="50000"/>
                  </a:schemeClr>
                </a:solidFill>
                <a:latin typeface="Times New Roman" panose="02020603050405020304" pitchFamily="18" charset="0"/>
                <a:cs typeface="Times New Roman" panose="02020603050405020304" pitchFamily="18" charset="0"/>
              </a:rPr>
              <a:t>:</a:t>
            </a:r>
          </a:p>
          <a:p>
            <a:pPr algn="just"/>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smtClean="0">
                <a:solidFill>
                  <a:schemeClr val="tx2">
                    <a:lumMod val="50000"/>
                  </a:schemeClr>
                </a:solidFill>
                <a:latin typeface="Times New Roman" panose="02020603050405020304" pitchFamily="18" charset="0"/>
                <a:cs typeface="Times New Roman" panose="02020603050405020304" pitchFamily="18" charset="0"/>
              </a:rPr>
              <a:t>Импакт-факторға </a:t>
            </a:r>
            <a:r>
              <a:rPr lang="kk-KZ" sz="1600" dirty="0">
                <a:solidFill>
                  <a:schemeClr val="tx2">
                    <a:lumMod val="50000"/>
                  </a:schemeClr>
                </a:solidFill>
                <a:latin typeface="Times New Roman" panose="02020603050405020304" pitchFamily="18" charset="0"/>
                <a:cs typeface="Times New Roman" panose="02020603050405020304" pitchFamily="18" charset="0"/>
              </a:rPr>
              <a:t>ие немесе Scopus компаниясының деректер базасына </a:t>
            </a:r>
            <a:r>
              <a:rPr lang="kk-KZ" sz="1600" dirty="0" smtClean="0">
                <a:solidFill>
                  <a:schemeClr val="tx2">
                    <a:lumMod val="50000"/>
                  </a:schemeClr>
                </a:solidFill>
                <a:latin typeface="Times New Roman" panose="02020603050405020304" pitchFamily="18" charset="0"/>
                <a:cs typeface="Times New Roman" panose="02020603050405020304" pitchFamily="18" charset="0"/>
              </a:rPr>
              <a:t>кіретін </a:t>
            </a:r>
            <a:r>
              <a:rPr lang="kk-KZ" sz="1600" dirty="0">
                <a:solidFill>
                  <a:schemeClr val="tx2">
                    <a:lumMod val="50000"/>
                  </a:schemeClr>
                </a:solidFill>
                <a:latin typeface="Times New Roman" panose="02020603050405020304" pitchFamily="18" charset="0"/>
                <a:cs typeface="Times New Roman" panose="02020603050405020304" pitchFamily="18" charset="0"/>
              </a:rPr>
              <a:t>халықаралық ғылыми басылымда жарық көрген ғылыми  мақалалар -    </a:t>
            </a:r>
            <a:r>
              <a:rPr lang="kk-KZ" sz="1600" b="1" dirty="0">
                <a:solidFill>
                  <a:schemeClr val="tx2">
                    <a:lumMod val="50000"/>
                  </a:schemeClr>
                </a:solidFill>
                <a:latin typeface="Times New Roman" panose="02020603050405020304" pitchFamily="18" charset="0"/>
                <a:cs typeface="Times New Roman" panose="02020603050405020304" pitchFamily="18" charset="0"/>
              </a:rPr>
              <a:t>1</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smtClean="0">
                <a:solidFill>
                  <a:schemeClr val="tx2">
                    <a:lumMod val="50000"/>
                  </a:schemeClr>
                </a:solidFill>
                <a:latin typeface="Times New Roman" panose="02020603050405020304" pitchFamily="18" charset="0"/>
                <a:cs typeface="Times New Roman" panose="02020603050405020304" pitchFamily="18" charset="0"/>
              </a:rPr>
              <a:t>Уәкілетті </a:t>
            </a:r>
            <a:r>
              <a:rPr lang="kk-KZ" sz="1600" dirty="0">
                <a:solidFill>
                  <a:schemeClr val="tx2">
                    <a:lumMod val="50000"/>
                  </a:schemeClr>
                </a:solidFill>
                <a:latin typeface="Times New Roman" panose="02020603050405020304" pitchFamily="18" charset="0"/>
                <a:cs typeface="Times New Roman" panose="02020603050405020304" pitchFamily="18" charset="0"/>
              </a:rPr>
              <a:t>орган ұсынатын ғылыми басылымдары мен диссертация </a:t>
            </a:r>
            <a:r>
              <a:rPr lang="kk-KZ" sz="1600" dirty="0" smtClean="0">
                <a:solidFill>
                  <a:schemeClr val="tx2">
                    <a:lumMod val="50000"/>
                  </a:schemeClr>
                </a:solidFill>
                <a:latin typeface="Times New Roman" panose="02020603050405020304" pitchFamily="18" charset="0"/>
                <a:cs typeface="Times New Roman" panose="02020603050405020304" pitchFamily="18" charset="0"/>
              </a:rPr>
              <a:t>қорғалған </a:t>
            </a:r>
            <a:r>
              <a:rPr lang="kk-KZ" sz="1600" dirty="0">
                <a:solidFill>
                  <a:schemeClr val="tx2">
                    <a:lumMod val="50000"/>
                  </a:schemeClr>
                </a:solidFill>
                <a:latin typeface="Times New Roman" panose="02020603050405020304" pitchFamily="18" charset="0"/>
                <a:cs typeface="Times New Roman" panose="02020603050405020304" pitchFamily="18" charset="0"/>
              </a:rPr>
              <a:t>елдің ғылыми  басылымдарында -    </a:t>
            </a:r>
            <a:r>
              <a:rPr lang="kk-KZ" sz="1600" b="1" dirty="0">
                <a:solidFill>
                  <a:schemeClr val="tx2">
                    <a:lumMod val="50000"/>
                  </a:schemeClr>
                </a:solidFill>
                <a:latin typeface="Times New Roman" panose="02020603050405020304" pitchFamily="18" charset="0"/>
                <a:cs typeface="Times New Roman" panose="02020603050405020304" pitchFamily="18" charset="0"/>
              </a:rPr>
              <a:t>1</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a:solidFill>
                  <a:schemeClr val="tx2">
                    <a:lumMod val="50000"/>
                  </a:schemeClr>
                </a:solidFill>
                <a:latin typeface="Times New Roman" panose="02020603050405020304" pitchFamily="18" charset="0"/>
                <a:cs typeface="Times New Roman" panose="02020603050405020304" pitchFamily="18" charset="0"/>
              </a:rPr>
              <a:t>Басқа журналдарда  (РИНЦ) -</a:t>
            </a:r>
            <a:r>
              <a:rPr lang="kk-KZ" sz="1600" dirty="0" smtClean="0">
                <a:solidFill>
                  <a:schemeClr val="tx2">
                    <a:lumMod val="50000"/>
                  </a:schemeClr>
                </a:solidFill>
                <a:latin typeface="Times New Roman" panose="02020603050405020304" pitchFamily="18" charset="0"/>
                <a:cs typeface="Times New Roman" panose="02020603050405020304" pitchFamily="18" charset="0"/>
              </a:rPr>
              <a:t>  </a:t>
            </a:r>
            <a:r>
              <a:rPr lang="kk-KZ" sz="1600" b="1" dirty="0" smtClean="0">
                <a:solidFill>
                  <a:schemeClr val="tx2">
                    <a:lumMod val="50000"/>
                  </a:schemeClr>
                </a:solidFill>
                <a:latin typeface="Times New Roman" panose="02020603050405020304" pitchFamily="18" charset="0"/>
                <a:cs typeface="Times New Roman" panose="02020603050405020304" pitchFamily="18" charset="0"/>
              </a:rPr>
              <a:t> </a:t>
            </a:r>
            <a:r>
              <a:rPr lang="kk-KZ" sz="1600" b="1" dirty="0">
                <a:solidFill>
                  <a:schemeClr val="tx2">
                    <a:lumMod val="50000"/>
                  </a:schemeClr>
                </a:solidFill>
                <a:latin typeface="Times New Roman" panose="02020603050405020304" pitchFamily="18" charset="0"/>
                <a:cs typeface="Times New Roman" panose="02020603050405020304" pitchFamily="18" charset="0"/>
              </a:rPr>
              <a:t>2</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a:solidFill>
                  <a:schemeClr val="tx2">
                    <a:lumMod val="50000"/>
                  </a:schemeClr>
                </a:solidFill>
                <a:latin typeface="Times New Roman" panose="02020603050405020304" pitchFamily="18" charset="0"/>
                <a:cs typeface="Times New Roman" panose="02020603050405020304" pitchFamily="18" charset="0"/>
              </a:rPr>
              <a:t>А</a:t>
            </a:r>
            <a:r>
              <a:rPr lang="kk-KZ" sz="1600" dirty="0" smtClean="0">
                <a:solidFill>
                  <a:schemeClr val="tx2">
                    <a:lumMod val="50000"/>
                  </a:schemeClr>
                </a:solidFill>
                <a:latin typeface="Times New Roman" panose="02020603050405020304" pitchFamily="18" charset="0"/>
                <a:cs typeface="Times New Roman" panose="02020603050405020304" pitchFamily="18" charset="0"/>
              </a:rPr>
              <a:t>лыс  </a:t>
            </a:r>
            <a:r>
              <a:rPr lang="kk-KZ" sz="1600" dirty="0">
                <a:solidFill>
                  <a:schemeClr val="tx2">
                    <a:lumMod val="50000"/>
                  </a:schemeClr>
                </a:solidFill>
                <a:latin typeface="Times New Roman" panose="02020603050405020304" pitchFamily="18" charset="0"/>
                <a:cs typeface="Times New Roman" panose="02020603050405020304" pitchFamily="18" charset="0"/>
              </a:rPr>
              <a:t>және жақын шетелдерде өткізілген конференцияларда - </a:t>
            </a:r>
            <a:r>
              <a:rPr lang="kk-KZ" sz="1600" b="1" dirty="0" smtClean="0">
                <a:solidFill>
                  <a:schemeClr val="tx2">
                    <a:lumMod val="50000"/>
                  </a:schemeClr>
                </a:solidFill>
                <a:latin typeface="Times New Roman" panose="02020603050405020304" pitchFamily="18" charset="0"/>
                <a:cs typeface="Times New Roman" panose="02020603050405020304" pitchFamily="18" charset="0"/>
              </a:rPr>
              <a:t>10</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smtClean="0">
                <a:solidFill>
                  <a:schemeClr val="tx2">
                    <a:lumMod val="50000"/>
                  </a:schemeClr>
                </a:solidFill>
                <a:latin typeface="Times New Roman" panose="02020603050405020304" pitchFamily="18" charset="0"/>
                <a:cs typeface="Times New Roman" panose="02020603050405020304" pitchFamily="18" charset="0"/>
              </a:rPr>
              <a:t>ҚР-да </a:t>
            </a:r>
            <a:r>
              <a:rPr lang="kk-KZ" sz="1600" dirty="0">
                <a:solidFill>
                  <a:schemeClr val="tx2">
                    <a:lumMod val="50000"/>
                  </a:schemeClr>
                </a:solidFill>
                <a:latin typeface="Times New Roman" panose="02020603050405020304" pitchFamily="18" charset="0"/>
                <a:cs typeface="Times New Roman" panose="02020603050405020304" pitchFamily="18" charset="0"/>
              </a:rPr>
              <a:t>өткізілген халықаралық конференцияларының еңбек жинақтарында </a:t>
            </a:r>
            <a:r>
              <a:rPr lang="kk-KZ" sz="1600" dirty="0" smtClean="0">
                <a:solidFill>
                  <a:schemeClr val="tx2">
                    <a:lumMod val="50000"/>
                  </a:schemeClr>
                </a:solidFill>
                <a:latin typeface="Times New Roman" panose="02020603050405020304" pitchFamily="18" charset="0"/>
                <a:cs typeface="Times New Roman" panose="02020603050405020304" pitchFamily="18" charset="0"/>
              </a:rPr>
              <a:t>- </a:t>
            </a:r>
            <a:r>
              <a:rPr lang="kk-KZ" sz="1600" b="1" dirty="0" smtClean="0">
                <a:solidFill>
                  <a:schemeClr val="tx2">
                    <a:lumMod val="50000"/>
                  </a:schemeClr>
                </a:solidFill>
                <a:latin typeface="Times New Roman" panose="02020603050405020304" pitchFamily="18" charset="0"/>
                <a:cs typeface="Times New Roman" panose="02020603050405020304" pitchFamily="18" charset="0"/>
              </a:rPr>
              <a:t>17</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smtClean="0">
                <a:solidFill>
                  <a:schemeClr val="tx2">
                    <a:lumMod val="50000"/>
                  </a:schemeClr>
                </a:solidFill>
                <a:latin typeface="Times New Roman" panose="02020603050405020304" pitchFamily="18" charset="0"/>
                <a:cs typeface="Times New Roman" panose="02020603050405020304" pitchFamily="18" charset="0"/>
              </a:rPr>
              <a:t>Газеттерде </a:t>
            </a:r>
            <a:r>
              <a:rPr lang="kk-KZ" sz="1600" dirty="0">
                <a:solidFill>
                  <a:schemeClr val="tx2">
                    <a:lumMod val="50000"/>
                  </a:schemeClr>
                </a:solidFill>
                <a:latin typeface="Times New Roman" panose="02020603050405020304" pitchFamily="18" charset="0"/>
                <a:cs typeface="Times New Roman" panose="02020603050405020304" pitchFamily="18" charset="0"/>
              </a:rPr>
              <a:t>жарық көрген мақала    -  жоқ</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smtClean="0">
                <a:solidFill>
                  <a:schemeClr val="tx2">
                    <a:lumMod val="50000"/>
                  </a:schemeClr>
                </a:solidFill>
                <a:latin typeface="Times New Roman" panose="02020603050405020304" pitchFamily="18" charset="0"/>
                <a:cs typeface="Times New Roman" panose="02020603050405020304" pitchFamily="18" charset="0"/>
              </a:rPr>
              <a:t>Өндіріске </a:t>
            </a:r>
            <a:r>
              <a:rPr lang="kk-KZ" sz="1600" dirty="0">
                <a:solidFill>
                  <a:schemeClr val="tx2">
                    <a:lumMod val="50000"/>
                  </a:schemeClr>
                </a:solidFill>
                <a:latin typeface="Times New Roman" panose="02020603050405020304" pitchFamily="18" charset="0"/>
                <a:cs typeface="Times New Roman" panose="02020603050405020304" pitchFamily="18" charset="0"/>
              </a:rPr>
              <a:t>ендірілген ғылыми – зерттеу жұмыстарының нәтижелері –  </a:t>
            </a:r>
            <a:r>
              <a:rPr lang="kk-KZ" sz="1600" b="1" dirty="0">
                <a:solidFill>
                  <a:schemeClr val="tx2">
                    <a:lumMod val="50000"/>
                  </a:schemeClr>
                </a:solidFill>
                <a:latin typeface="Times New Roman" panose="02020603050405020304" pitchFamily="18" charset="0"/>
                <a:cs typeface="Times New Roman" panose="02020603050405020304" pitchFamily="18" charset="0"/>
              </a:rPr>
              <a:t> жоқ</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smtClean="0">
                <a:solidFill>
                  <a:schemeClr val="tx2">
                    <a:lumMod val="50000"/>
                  </a:schemeClr>
                </a:solidFill>
                <a:latin typeface="Times New Roman" panose="02020603050405020304" pitchFamily="18" charset="0"/>
                <a:cs typeface="Times New Roman" panose="02020603050405020304" pitchFamily="18" charset="0"/>
              </a:rPr>
              <a:t>Оқу </a:t>
            </a:r>
            <a:r>
              <a:rPr lang="kk-KZ" sz="1600" dirty="0">
                <a:solidFill>
                  <a:schemeClr val="tx2">
                    <a:lumMod val="50000"/>
                  </a:schemeClr>
                </a:solidFill>
                <a:latin typeface="Times New Roman" panose="02020603050405020304" pitchFamily="18" charset="0"/>
                <a:cs typeface="Times New Roman" panose="02020603050405020304" pitchFamily="18" charset="0"/>
              </a:rPr>
              <a:t>процессіне ендірілген ғылыми – зерттеу жұмыстарының нәтижелері –</a:t>
            </a:r>
            <a:r>
              <a:rPr lang="kk-KZ" sz="1600" b="1" dirty="0">
                <a:solidFill>
                  <a:schemeClr val="tx2">
                    <a:lumMod val="50000"/>
                  </a:schemeClr>
                </a:solidFill>
                <a:latin typeface="Times New Roman" panose="02020603050405020304" pitchFamily="18" charset="0"/>
                <a:cs typeface="Times New Roman" panose="02020603050405020304" pitchFamily="18" charset="0"/>
              </a:rPr>
              <a:t> 1</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smtClean="0">
                <a:solidFill>
                  <a:schemeClr val="tx2">
                    <a:lumMod val="50000"/>
                  </a:schemeClr>
                </a:solidFill>
                <a:latin typeface="Times New Roman" panose="02020603050405020304" pitchFamily="18" charset="0"/>
                <a:cs typeface="Times New Roman" panose="02020603050405020304" pitchFamily="18" charset="0"/>
              </a:rPr>
              <a:t>Шыққан </a:t>
            </a:r>
            <a:r>
              <a:rPr lang="kk-KZ" sz="1600" dirty="0">
                <a:solidFill>
                  <a:schemeClr val="tx2">
                    <a:lumMod val="50000"/>
                  </a:schemeClr>
                </a:solidFill>
                <a:latin typeface="Times New Roman" panose="02020603050405020304" pitchFamily="18" charset="0"/>
                <a:cs typeface="Times New Roman" panose="02020603050405020304" pitchFamily="18" charset="0"/>
              </a:rPr>
              <a:t>монографиялар    -</a:t>
            </a:r>
            <a:r>
              <a:rPr lang="kk-KZ" sz="1600" b="1" dirty="0">
                <a:solidFill>
                  <a:schemeClr val="tx2">
                    <a:lumMod val="50000"/>
                  </a:schemeClr>
                </a:solidFill>
                <a:latin typeface="Times New Roman" panose="02020603050405020304" pitchFamily="18" charset="0"/>
                <a:cs typeface="Times New Roman" panose="02020603050405020304" pitchFamily="18" charset="0"/>
              </a:rPr>
              <a:t> 1</a:t>
            </a:r>
            <a:r>
              <a:rPr lang="kk-KZ" sz="1600" dirty="0">
                <a:solidFill>
                  <a:schemeClr val="tx2">
                    <a:lumMod val="50000"/>
                  </a:schemeClr>
                </a:solidFill>
                <a:latin typeface="Times New Roman" panose="02020603050405020304" pitchFamily="18" charset="0"/>
                <a:cs typeface="Times New Roman" panose="02020603050405020304" pitchFamily="18" charset="0"/>
              </a:rPr>
              <a:t> (баспаға жіберілді)</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smtClean="0">
                <a:solidFill>
                  <a:schemeClr val="tx2">
                    <a:lumMod val="50000"/>
                  </a:schemeClr>
                </a:solidFill>
                <a:latin typeface="Times New Roman" panose="02020603050405020304" pitchFamily="18" charset="0"/>
                <a:cs typeface="Times New Roman" panose="02020603050405020304" pitchFamily="18" charset="0"/>
              </a:rPr>
              <a:t>Докторлық </a:t>
            </a:r>
            <a:r>
              <a:rPr lang="kk-KZ" sz="1600" dirty="0">
                <a:solidFill>
                  <a:schemeClr val="tx2">
                    <a:lumMod val="50000"/>
                  </a:schemeClr>
                </a:solidFill>
                <a:latin typeface="Times New Roman" panose="02020603050405020304" pitchFamily="18" charset="0"/>
                <a:cs typeface="Times New Roman" panose="02020603050405020304" pitchFamily="18" charset="0"/>
              </a:rPr>
              <a:t>диссертация қорғағандар –  </a:t>
            </a:r>
            <a:r>
              <a:rPr lang="kk-KZ" sz="1600" b="1" dirty="0">
                <a:solidFill>
                  <a:schemeClr val="tx2">
                    <a:lumMod val="50000"/>
                  </a:schemeClr>
                </a:solidFill>
                <a:latin typeface="Times New Roman" panose="02020603050405020304" pitchFamily="18" charset="0"/>
                <a:cs typeface="Times New Roman" panose="02020603050405020304" pitchFamily="18" charset="0"/>
              </a:rPr>
              <a:t> 1</a:t>
            </a:r>
            <a:r>
              <a:rPr lang="kk-KZ" sz="1600" dirty="0">
                <a:solidFill>
                  <a:schemeClr val="tx2">
                    <a:lumMod val="50000"/>
                  </a:schemeClr>
                </a:solidFill>
                <a:latin typeface="Times New Roman" panose="02020603050405020304" pitchFamily="18" charset="0"/>
                <a:cs typeface="Times New Roman" panose="02020603050405020304" pitchFamily="18" charset="0"/>
              </a:rPr>
              <a:t> (Қазан айында бекітілді)</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smtClean="0">
                <a:solidFill>
                  <a:schemeClr val="tx2">
                    <a:lumMod val="50000"/>
                  </a:schemeClr>
                </a:solidFill>
                <a:latin typeface="Times New Roman" panose="02020603050405020304" pitchFamily="18" charset="0"/>
                <a:cs typeface="Times New Roman" panose="02020603050405020304" pitchFamily="18" charset="0"/>
              </a:rPr>
              <a:t>(PhD</a:t>
            </a:r>
            <a:r>
              <a:rPr lang="kk-KZ" sz="1600" dirty="0">
                <a:solidFill>
                  <a:schemeClr val="tx2">
                    <a:lumMod val="50000"/>
                  </a:schemeClr>
                </a:solidFill>
                <a:latin typeface="Times New Roman" panose="02020603050405020304" pitchFamily="18" charset="0"/>
                <a:cs typeface="Times New Roman" panose="02020603050405020304" pitchFamily="18" charset="0"/>
              </a:rPr>
              <a:t>)</a:t>
            </a:r>
            <a:r>
              <a:rPr lang="kk-KZ" sz="1600" dirty="0" smtClean="0">
                <a:solidFill>
                  <a:schemeClr val="tx2">
                    <a:lumMod val="50000"/>
                  </a:schemeClr>
                </a:solidFill>
                <a:latin typeface="Times New Roman" panose="02020603050405020304" pitchFamily="18" charset="0"/>
                <a:cs typeface="Times New Roman" panose="02020603050405020304" pitchFamily="18" charset="0"/>
              </a:rPr>
              <a:t> докторлық  </a:t>
            </a:r>
            <a:r>
              <a:rPr lang="kk-KZ" sz="1600" dirty="0">
                <a:solidFill>
                  <a:schemeClr val="tx2">
                    <a:lumMod val="50000"/>
                  </a:schemeClr>
                </a:solidFill>
                <a:latin typeface="Times New Roman" panose="02020603050405020304" pitchFamily="18" charset="0"/>
                <a:cs typeface="Times New Roman" panose="02020603050405020304" pitchFamily="18" charset="0"/>
              </a:rPr>
              <a:t>диссертацияларға  </a:t>
            </a:r>
            <a:r>
              <a:rPr lang="kk-KZ" sz="1600" dirty="0" smtClean="0">
                <a:solidFill>
                  <a:schemeClr val="tx2">
                    <a:lumMod val="50000"/>
                  </a:schemeClr>
                </a:solidFill>
                <a:latin typeface="Times New Roman" panose="02020603050405020304" pitchFamily="18" charset="0"/>
                <a:cs typeface="Times New Roman" panose="02020603050405020304" pitchFamily="18" charset="0"/>
              </a:rPr>
              <a:t>пікір- </a:t>
            </a:r>
            <a:r>
              <a:rPr lang="kk-KZ" sz="1600" b="1" dirty="0" smtClean="0">
                <a:solidFill>
                  <a:schemeClr val="tx2">
                    <a:lumMod val="50000"/>
                  </a:schemeClr>
                </a:solidFill>
                <a:latin typeface="Times New Roman" panose="02020603050405020304" pitchFamily="18" charset="0"/>
                <a:cs typeface="Times New Roman" panose="02020603050405020304" pitchFamily="18" charset="0"/>
              </a:rPr>
              <a:t>10</a:t>
            </a:r>
            <a:endParaRPr lang="kk-KZ" sz="1600" dirty="0" smtClean="0">
              <a:solidFill>
                <a:schemeClr val="tx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v"/>
            </a:pPr>
            <a:r>
              <a:rPr lang="kk-KZ" sz="1600" dirty="0">
                <a:solidFill>
                  <a:schemeClr val="tx2">
                    <a:lumMod val="50000"/>
                  </a:schemeClr>
                </a:solidFill>
                <a:latin typeface="Times New Roman" panose="02020603050405020304" pitchFamily="18" charset="0"/>
                <a:cs typeface="Times New Roman" panose="02020603050405020304" pitchFamily="18" charset="0"/>
              </a:rPr>
              <a:t>М</a:t>
            </a:r>
            <a:r>
              <a:rPr lang="kk-KZ" sz="1600" dirty="0" smtClean="0">
                <a:solidFill>
                  <a:schemeClr val="tx2">
                    <a:lumMod val="50000"/>
                  </a:schemeClr>
                </a:solidFill>
                <a:latin typeface="Times New Roman" panose="02020603050405020304" pitchFamily="18" charset="0"/>
                <a:cs typeface="Times New Roman" panose="02020603050405020304" pitchFamily="18" charset="0"/>
              </a:rPr>
              <a:t>онографияға пікір </a:t>
            </a:r>
            <a:r>
              <a:rPr lang="kk-KZ" sz="1600" dirty="0">
                <a:solidFill>
                  <a:schemeClr val="tx2">
                    <a:lumMod val="50000"/>
                  </a:schemeClr>
                </a:solidFill>
                <a:latin typeface="Times New Roman" panose="02020603050405020304" pitchFamily="18" charset="0"/>
                <a:cs typeface="Times New Roman" panose="02020603050405020304" pitchFamily="18" charset="0"/>
              </a:rPr>
              <a:t>-</a:t>
            </a:r>
            <a:r>
              <a:rPr lang="kk-KZ" sz="1600" b="1" dirty="0">
                <a:solidFill>
                  <a:schemeClr val="tx2">
                    <a:lumMod val="50000"/>
                  </a:schemeClr>
                </a:solidFill>
                <a:latin typeface="Times New Roman" panose="02020603050405020304" pitchFamily="18" charset="0"/>
                <a:cs typeface="Times New Roman" panose="02020603050405020304" pitchFamily="18" charset="0"/>
              </a:rPr>
              <a:t>2 </a:t>
            </a:r>
            <a:endParaRPr lang="ru-RU" sz="1600" dirty="0">
              <a:solidFill>
                <a:schemeClr val="tx2">
                  <a:lumMod val="50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05728" y="235387"/>
            <a:ext cx="8496944" cy="338554"/>
          </a:xfrm>
          <a:prstGeom prst="rect">
            <a:avLst/>
          </a:prstGeom>
        </p:spPr>
        <p:txBody>
          <a:bodyPr wrap="square">
            <a:spAutoFit/>
          </a:bodyPr>
          <a:lstStyle/>
          <a:p>
            <a:pPr algn="ctr"/>
            <a:r>
              <a:rPr lang="kk-KZ" sz="1600" b="1" dirty="0">
                <a:solidFill>
                  <a:schemeClr val="accent1"/>
                </a:solidFill>
                <a:latin typeface="Times New Roman" panose="02020603050405020304" pitchFamily="18" charset="0"/>
                <a:cs typeface="Times New Roman" panose="02020603050405020304" pitchFamily="18" charset="0"/>
              </a:rPr>
              <a:t>КАФЕДРАНЫҢ  ҒЫЛЫМИ-ӘДІСТЕМЕЛІК ЖҰМЫСТАРЫ</a:t>
            </a:r>
            <a:endParaRPr lang="ru-RU" sz="1600" dirty="0">
              <a:solidFill>
                <a:schemeClr val="accent1"/>
              </a:solidFill>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851387757"/>
              </p:ext>
            </p:extLst>
          </p:nvPr>
        </p:nvGraphicFramePr>
        <p:xfrm>
          <a:off x="107504" y="589304"/>
          <a:ext cx="8975187" cy="6156344"/>
        </p:xfrm>
        <a:graphic>
          <a:graphicData uri="http://schemas.openxmlformats.org/drawingml/2006/table">
            <a:tbl>
              <a:tblPr firstRow="1" bandRow="1">
                <a:tableStyleId>{5C22544A-7EE6-4342-B048-85BDC9FD1C3A}</a:tableStyleId>
              </a:tblPr>
              <a:tblGrid>
                <a:gridCol w="1046668"/>
                <a:gridCol w="7928519"/>
              </a:tblGrid>
              <a:tr h="1344465">
                <a:tc>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10.2022 ж. </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Халықаралық </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ІІІ-ші</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симпозиум</a:t>
                      </a:r>
                      <a:endParaRPr lang="ru-RU" sz="1200" dirty="0">
                        <a:effectLst/>
                        <a:latin typeface="Times New Roman" panose="02020603050405020304" pitchFamily="18" charset="0"/>
                        <a:ea typeface="Times New Roman"/>
                        <a:cs typeface="Times New Roman" panose="02020603050405020304" pitchFamily="18" charset="0"/>
                      </a:endParaRPr>
                    </a:p>
                  </a:txBody>
                  <a:tcPr marL="30127" marR="30127" marT="15064" marB="15064"/>
                </a:tc>
                <a:tc>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М.Әуезов атындағы ОҚУ, «Философия» кафедрасы мен Өзбекстан Ислам академиясының «Халықаралық қатынастар және гуманитарлық ғылымдар» кафедраларының  ұйымдастыруымен Ташкент қаласында «Түркі тілдері халықтарының  философиясы: тарихы, бүгіні мен болашағы» тақырыбында ІІІ-ші халықаралық симпозиум болып өтті. Симпозиумға   Мысыр, Қырғызстан, Тәжікстан, Қазақстан және Өзбекстан мемлекеттерінің  оқытушы-  профессорлары қатысты. Симпозиум материалдары Ташкент қаласында басылып шықты.</a:t>
                      </a:r>
                      <a:endParaRPr lang="ru-RU" sz="1200" dirty="0">
                        <a:effectLst/>
                        <a:latin typeface="Times New Roman" panose="02020603050405020304" pitchFamily="18" charset="0"/>
                        <a:ea typeface="Times New Roman"/>
                        <a:cs typeface="Times New Roman" panose="02020603050405020304" pitchFamily="18" charset="0"/>
                      </a:endParaRPr>
                    </a:p>
                  </a:txBody>
                  <a:tcPr marL="30127" marR="30127" marT="15064" marB="15064"/>
                </a:tc>
              </a:tr>
              <a:tr h="1077408">
                <a:tc>
                  <a:txBody>
                    <a:bodyPr/>
                    <a:lstStyle/>
                    <a:p>
                      <a:pPr>
                        <a:lnSpc>
                          <a:spcPct val="115000"/>
                        </a:lnSpc>
                        <a:spcAft>
                          <a:spcPts val="0"/>
                        </a:spcAft>
                      </a:pPr>
                      <a:r>
                        <a:rPr lang="kk-KZ" sz="1200" dirty="0">
                          <a:solidFill>
                            <a:srgbClr val="0070C0"/>
                          </a:solidFill>
                          <a:effectLst/>
                          <a:latin typeface="Times New Roman" panose="02020603050405020304" pitchFamily="18" charset="0"/>
                          <a:cs typeface="Times New Roman" panose="02020603050405020304" pitchFamily="18" charset="0"/>
                        </a:rPr>
                        <a:t>14.12.2022  ж.</a:t>
                      </a:r>
                      <a:endParaRPr lang="ru-RU" sz="1200" dirty="0">
                        <a:solidFill>
                          <a:srgbClr val="0070C0"/>
                        </a:solidFill>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solidFill>
                            <a:srgbClr val="0070C0"/>
                          </a:solidFill>
                          <a:effectLst/>
                          <a:latin typeface="Times New Roman" panose="02020603050405020304" pitchFamily="18" charset="0"/>
                          <a:cs typeface="Times New Roman" panose="02020603050405020304" pitchFamily="18" charset="0"/>
                        </a:rPr>
                        <a:t>Халықаралық ғылыми семинар</a:t>
                      </a:r>
                      <a:endParaRPr lang="ru-RU" sz="1200" dirty="0">
                        <a:solidFill>
                          <a:srgbClr val="0070C0"/>
                        </a:solidFill>
                        <a:effectLst/>
                        <a:latin typeface="Times New Roman" panose="02020603050405020304" pitchFamily="18" charset="0"/>
                        <a:ea typeface="Times New Roman"/>
                        <a:cs typeface="Times New Roman" panose="02020603050405020304" pitchFamily="18" charset="0"/>
                      </a:endParaRPr>
                    </a:p>
                  </a:txBody>
                  <a:tcPr marL="30127" marR="30127" marT="15064" marB="15064"/>
                </a:tc>
                <a:tc>
                  <a:txBody>
                    <a:bodyPr/>
                    <a:lstStyle/>
                    <a:p>
                      <a:pPr>
                        <a:lnSpc>
                          <a:spcPct val="115000"/>
                        </a:lnSpc>
                        <a:spcAft>
                          <a:spcPts val="0"/>
                        </a:spcAft>
                      </a:pPr>
                      <a:r>
                        <a:rPr lang="kk-KZ" sz="1200" dirty="0">
                          <a:solidFill>
                            <a:schemeClr val="accent1">
                              <a:lumMod val="50000"/>
                            </a:schemeClr>
                          </a:solidFill>
                          <a:effectLst/>
                          <a:latin typeface="Times New Roman" panose="02020603050405020304" pitchFamily="18" charset="0"/>
                          <a:cs typeface="Times New Roman" panose="02020603050405020304" pitchFamily="18" charset="0"/>
                        </a:rPr>
                        <a:t>«Қазіргі қоғамды тұрақты дамытудағы діннің ролі»  тақырыбында халықаралық ғылыми семинар болып өтті. Оған оқу ордамыздың профессор оқытушы құрамымен бірге Турция мемлекеті Кастамону университетінің профессоры, ф.ғ.д. Қажы Ахмет  Шимшек, М.Ұлықбек атындағы Өзбекстан Ұлттық университетінің профессоры, ф.ғ.д. Ш.А.Мадаева, Ә.Новои атындағы мемлекеттік педагогикалық институтының профессоры, ф.ғ.д. Н.О.Сафарова қатысып,  баяндамалар </a:t>
                      </a:r>
                      <a:r>
                        <a:rPr lang="kk-KZ" sz="1200" dirty="0" smtClean="0">
                          <a:solidFill>
                            <a:schemeClr val="accent1">
                              <a:lumMod val="50000"/>
                            </a:schemeClr>
                          </a:solidFill>
                          <a:effectLst/>
                          <a:latin typeface="Times New Roman" panose="02020603050405020304" pitchFamily="18" charset="0"/>
                          <a:cs typeface="Times New Roman" panose="02020603050405020304" pitchFamily="18" charset="0"/>
                        </a:rPr>
                        <a:t>жасады.</a:t>
                      </a:r>
                      <a:endParaRPr lang="ru-RU" sz="1200" dirty="0">
                        <a:solidFill>
                          <a:schemeClr val="accent1">
                            <a:lumMod val="50000"/>
                          </a:schemeClr>
                        </a:solidFill>
                        <a:effectLst/>
                        <a:latin typeface="Times New Roman" panose="02020603050405020304" pitchFamily="18" charset="0"/>
                        <a:ea typeface="Times New Roman"/>
                        <a:cs typeface="Times New Roman" panose="02020603050405020304" pitchFamily="18" charset="0"/>
                      </a:endParaRPr>
                    </a:p>
                  </a:txBody>
                  <a:tcPr marL="30127" marR="30127" marT="15064" marB="15064"/>
                </a:tc>
              </a:tr>
              <a:tr h="1544367">
                <a:tc>
                  <a:txBody>
                    <a:bodyPr/>
                    <a:lstStyle/>
                    <a:p>
                      <a:pPr>
                        <a:lnSpc>
                          <a:spcPct val="115000"/>
                        </a:lnSpc>
                        <a:spcAft>
                          <a:spcPts val="0"/>
                        </a:spcAft>
                      </a:pPr>
                      <a:r>
                        <a:rPr lang="kk-KZ" sz="1200" dirty="0">
                          <a:solidFill>
                            <a:srgbClr val="0070C0"/>
                          </a:solidFill>
                          <a:effectLst/>
                          <a:latin typeface="Times New Roman" panose="02020603050405020304" pitchFamily="18" charset="0"/>
                          <a:cs typeface="Times New Roman" panose="02020603050405020304" pitchFamily="18" charset="0"/>
                        </a:rPr>
                        <a:t>28.10.2022ж. </a:t>
                      </a:r>
                      <a:endParaRPr lang="en-US" sz="1200" dirty="0" smtClean="0">
                        <a:solidFill>
                          <a:srgbClr val="0070C0"/>
                        </a:solidFill>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smtClean="0">
                          <a:solidFill>
                            <a:srgbClr val="0070C0"/>
                          </a:solidFill>
                          <a:effectLst/>
                          <a:latin typeface="Times New Roman" panose="02020603050405020304" pitchFamily="18" charset="0"/>
                          <a:cs typeface="Times New Roman" panose="02020603050405020304" pitchFamily="18" charset="0"/>
                        </a:rPr>
                        <a:t>Ғылыми- семинар </a:t>
                      </a:r>
                      <a:endParaRPr lang="ru-RU" sz="1200" dirty="0">
                        <a:solidFill>
                          <a:srgbClr val="0070C0"/>
                        </a:solidFill>
                        <a:effectLst/>
                        <a:latin typeface="Times New Roman" panose="02020603050405020304" pitchFamily="18" charset="0"/>
                        <a:ea typeface="Times New Roman"/>
                        <a:cs typeface="Times New Roman" panose="02020603050405020304" pitchFamily="18" charset="0"/>
                      </a:endParaRPr>
                    </a:p>
                  </a:txBody>
                  <a:tcPr marL="30127" marR="30127" marT="15064" marB="15064"/>
                </a:tc>
                <a:tc>
                  <a:txBody>
                    <a:bodyPr/>
                    <a:lstStyle/>
                    <a:p>
                      <a:pPr algn="just">
                        <a:lnSpc>
                          <a:spcPct val="115000"/>
                        </a:lnSpc>
                        <a:spcAft>
                          <a:spcPts val="0"/>
                        </a:spcAft>
                      </a:pPr>
                      <a:r>
                        <a:rPr lang="kk-KZ" sz="1200" dirty="0">
                          <a:solidFill>
                            <a:schemeClr val="accent1">
                              <a:lumMod val="50000"/>
                            </a:schemeClr>
                          </a:solidFill>
                          <a:effectLst/>
                          <a:latin typeface="Times New Roman" panose="02020603050405020304" pitchFamily="18" charset="0"/>
                          <a:cs typeface="Times New Roman" panose="02020603050405020304" pitchFamily="18" charset="0"/>
                        </a:rPr>
                        <a:t>М.Әуезов атындағы ОҚУ нің Заң факультетінің «Философия» кафедрасының ұйымдастыруымен   "Қазіргі қоғамдағы тұрақты дамудың ғылыми парадигмасының философиялық негіздері" атты тақырыпқа ғылыми- семинар өтті. Ғылыми – семинарға әл-Фараби атындағы ҚазҰУ  арнайы шақырылған ғалымдарымыз: философия ғылымдарының докторы, профессор, әл-Фараби атындағы ҚазҰУ жанындағы Фараби ғылыми – зерттеу орталығының ғылыми кеңесшісі Жақыпбек Алтаев, философи ғылымдарының докторы, профессор, Раев Даулет Садуақасұлы, Философия ғылымдарының кандидаты доцент Әл-фараби атындағы ҚазҰУ философия кафедрасының меңгерушісі Құранбек Әсет  және Философия кафедрасының оқытушы профессор құрамдары мен студент жастар  активистер қатысты. </a:t>
                      </a:r>
                      <a:endParaRPr lang="ru-RU" sz="1200" dirty="0">
                        <a:solidFill>
                          <a:schemeClr val="accent1">
                            <a:lumMod val="50000"/>
                          </a:schemeClr>
                        </a:solidFill>
                        <a:effectLst/>
                        <a:latin typeface="Times New Roman" panose="02020603050405020304" pitchFamily="18" charset="0"/>
                        <a:ea typeface="Times New Roman"/>
                        <a:cs typeface="Times New Roman" panose="02020603050405020304" pitchFamily="18" charset="0"/>
                      </a:endParaRPr>
                    </a:p>
                  </a:txBody>
                  <a:tcPr marL="30127" marR="30127" marT="15064" marB="15064"/>
                </a:tc>
              </a:tr>
              <a:tr h="2185824">
                <a:tc>
                  <a:txBody>
                    <a:bodyPr/>
                    <a:lstStyle/>
                    <a:p>
                      <a:pPr>
                        <a:lnSpc>
                          <a:spcPct val="115000"/>
                        </a:lnSpc>
                        <a:spcAft>
                          <a:spcPts val="0"/>
                        </a:spcAft>
                      </a:pPr>
                      <a:r>
                        <a:rPr lang="kk-KZ" sz="1200" dirty="0">
                          <a:solidFill>
                            <a:srgbClr val="0070C0"/>
                          </a:solidFill>
                          <a:effectLst/>
                          <a:latin typeface="Times New Roman" panose="02020603050405020304" pitchFamily="18" charset="0"/>
                          <a:cs typeface="Times New Roman" panose="02020603050405020304" pitchFamily="18" charset="0"/>
                        </a:rPr>
                        <a:t>28.10.22ж</a:t>
                      </a:r>
                      <a:r>
                        <a:rPr lang="kk-KZ" sz="1200" dirty="0" smtClean="0">
                          <a:solidFill>
                            <a:srgbClr val="0070C0"/>
                          </a:solidFill>
                          <a:effectLst/>
                          <a:latin typeface="Times New Roman" panose="02020603050405020304" pitchFamily="18" charset="0"/>
                          <a:cs typeface="Times New Roman" panose="02020603050405020304" pitchFamily="18" charset="0"/>
                        </a:rPr>
                        <a:t>. Семинар</a:t>
                      </a:r>
                    </a:p>
                    <a:p>
                      <a:pPr>
                        <a:lnSpc>
                          <a:spcPct val="115000"/>
                        </a:lnSpc>
                        <a:spcAft>
                          <a:spcPts val="0"/>
                        </a:spcAft>
                      </a:pPr>
                      <a:r>
                        <a:rPr lang="kk-KZ" sz="1200" dirty="0" smtClean="0">
                          <a:solidFill>
                            <a:srgbClr val="0070C0"/>
                          </a:solidFill>
                          <a:effectLst/>
                          <a:latin typeface="Times New Roman" panose="02020603050405020304" pitchFamily="18" charset="0"/>
                          <a:cs typeface="Times New Roman" panose="02020603050405020304" pitchFamily="18" charset="0"/>
                        </a:rPr>
                        <a:t>дөңгелек үстел</a:t>
                      </a:r>
                      <a:endParaRPr lang="ru-RU" sz="1200" dirty="0">
                        <a:solidFill>
                          <a:srgbClr val="0070C0"/>
                        </a:solidFill>
                        <a:effectLst/>
                        <a:latin typeface="Times New Roman" panose="02020603050405020304" pitchFamily="18" charset="0"/>
                        <a:ea typeface="Times New Roman"/>
                        <a:cs typeface="Times New Roman" panose="02020603050405020304" pitchFamily="18" charset="0"/>
                      </a:endParaRPr>
                    </a:p>
                  </a:txBody>
                  <a:tcPr marL="30127" marR="30127" marT="15064" marB="15064"/>
                </a:tc>
                <a:tc>
                  <a:txBody>
                    <a:bodyPr/>
                    <a:lstStyle/>
                    <a:p>
                      <a:pPr algn="just">
                        <a:lnSpc>
                          <a:spcPct val="115000"/>
                        </a:lnSpc>
                        <a:spcAft>
                          <a:spcPts val="0"/>
                        </a:spcAft>
                      </a:pPr>
                      <a:r>
                        <a:rPr lang="kk-KZ" sz="1200" dirty="0">
                          <a:solidFill>
                            <a:schemeClr val="accent1">
                              <a:lumMod val="50000"/>
                            </a:schemeClr>
                          </a:solidFill>
                          <a:effectLst/>
                          <a:latin typeface="Times New Roman" panose="02020603050405020304" pitchFamily="18" charset="0"/>
                          <a:cs typeface="Times New Roman" panose="02020603050405020304" pitchFamily="18" charset="0"/>
                        </a:rPr>
                        <a:t>М.Әуезов атындағы Оңтүстік Қазақстан университетінің Заң факультеті «Философия» кафедрасының ұйымдастыруымен 2022 жылдын қазан айынын 28-ші жұлдызында  «Тұлғатану» жобасы аясында «Түркі тілдес мемлекеттердің философиясы, мәдениеті, тарихы: бүгіні мен болашағы» атты тақырыппен семинар дөңгелек </a:t>
                      </a:r>
                      <a:r>
                        <a:rPr lang="kk-KZ" sz="1200" dirty="0" smtClean="0">
                          <a:solidFill>
                            <a:schemeClr val="accent1">
                              <a:lumMod val="50000"/>
                            </a:schemeClr>
                          </a:solidFill>
                          <a:effectLst/>
                          <a:latin typeface="Times New Roman" panose="02020603050405020304" pitchFamily="18" charset="0"/>
                          <a:cs typeface="Times New Roman" panose="02020603050405020304" pitchFamily="18" charset="0"/>
                        </a:rPr>
                        <a:t>үстел  </a:t>
                      </a:r>
                      <a:r>
                        <a:rPr lang="kk-KZ" sz="1200" dirty="0">
                          <a:solidFill>
                            <a:schemeClr val="accent1">
                              <a:lumMod val="50000"/>
                            </a:schemeClr>
                          </a:solidFill>
                          <a:effectLst/>
                          <a:latin typeface="Times New Roman" panose="02020603050405020304" pitchFamily="18" charset="0"/>
                          <a:cs typeface="Times New Roman" panose="02020603050405020304" pitchFamily="18" charset="0"/>
                        </a:rPr>
                        <a:t>өткізілді. Семинарға  шақырылған ғалымдарымыз: Л.Н. Гумилев атындағы Евразиялық Ұлттық униерситетінің профессоры, тарих ғылымдырынң  докторы машанитанушы ғалым Дүкенбаева Задаш Оразалиқызы қатысып  баяндама жасады «Ақжан әл – Машани және Фарабитану ғылымы» тақырыбында, Өзекті заман талабындағы құндылықтар мен жағдаяттарды саралап Ақжан әл – Машани еңбектерін насихаттауда өзінің ғылыми еңбектерімен аудиторияны таныстырып пікір алмасты. Тақырып аясында Ергөбек Сәрсенұлы Құлбек – Әдебиетші сыншы, публицист, филология ғылымының  докторы, Университетіміздің ғалымдары,  кафедра профессор оқытушы құрамы мен студентеріне тың </a:t>
                      </a:r>
                      <a:r>
                        <a:rPr lang="kk-KZ" sz="1200" dirty="0" smtClean="0">
                          <a:solidFill>
                            <a:schemeClr val="accent1">
                              <a:lumMod val="50000"/>
                            </a:schemeClr>
                          </a:solidFill>
                          <a:effectLst/>
                          <a:latin typeface="Times New Roman" panose="02020603050405020304" pitchFamily="18" charset="0"/>
                          <a:cs typeface="Times New Roman" panose="02020603050405020304" pitchFamily="18" charset="0"/>
                        </a:rPr>
                        <a:t>ақпараттар мен  дөңгелек үстел  барысында пікір алмасты.</a:t>
                      </a:r>
                      <a:endParaRPr lang="ru-RU" sz="1200" dirty="0">
                        <a:solidFill>
                          <a:schemeClr val="accent1">
                            <a:lumMod val="50000"/>
                          </a:schemeClr>
                        </a:solidFill>
                        <a:effectLst/>
                        <a:latin typeface="Times New Roman" panose="02020603050405020304" pitchFamily="18" charset="0"/>
                        <a:ea typeface="Times New Roman"/>
                        <a:cs typeface="Times New Roman" panose="02020603050405020304" pitchFamily="18" charset="0"/>
                      </a:endParaRPr>
                    </a:p>
                  </a:txBody>
                  <a:tcPr marL="30127" marR="30127" marT="15064" marB="15064"/>
                </a:tc>
              </a:tr>
            </a:tbl>
          </a:graphicData>
        </a:graphic>
      </p:graphicFrame>
    </p:spTree>
    <p:extLst>
      <p:ext uri="{BB962C8B-B14F-4D97-AF65-F5344CB8AC3E}">
        <p14:creationId xmlns:p14="http://schemas.microsoft.com/office/powerpoint/2010/main" val="42214942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804193"/>
            <a:ext cx="7560840" cy="307777"/>
          </a:xfrm>
          <a:prstGeom prst="rect">
            <a:avLst/>
          </a:prstGeom>
        </p:spPr>
        <p:txBody>
          <a:bodyPr wrap="square">
            <a:spAutoFit/>
          </a:bodyPr>
          <a:lstStyle/>
          <a:p>
            <a:pPr algn="ctr"/>
            <a:r>
              <a:rPr lang="kk-KZ" sz="1400" b="1" dirty="0" smtClean="0">
                <a:solidFill>
                  <a:schemeClr val="accent2">
                    <a:lumMod val="50000"/>
                  </a:schemeClr>
                </a:solidFill>
                <a:latin typeface="Times New Roman" panose="02020603050405020304" pitchFamily="18" charset="0"/>
                <a:cs typeface="Times New Roman" panose="02020603050405020304" pitchFamily="18" charset="0"/>
              </a:rPr>
              <a:t>ФАКУЛЬТЕТ ШЕҢБЕРІНДЕ СТУДЕНТТЕРДІҢ ҒЫЛЫМИ КОНФЕРЕНЦИЯСЫ</a:t>
            </a:r>
            <a:endParaRPr lang="ru-RU" sz="1400" dirty="0">
              <a:solidFill>
                <a:schemeClr val="accent2">
                  <a:lumMod val="50000"/>
                </a:schemeClr>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360254895"/>
              </p:ext>
            </p:extLst>
          </p:nvPr>
        </p:nvGraphicFramePr>
        <p:xfrm>
          <a:off x="107503" y="1268760"/>
          <a:ext cx="8856985" cy="5472608"/>
        </p:xfrm>
        <a:graphic>
          <a:graphicData uri="http://schemas.openxmlformats.org/drawingml/2006/table">
            <a:tbl>
              <a:tblPr firstRow="1" firstCol="1" bandRow="1">
                <a:tableStyleId>{5C22544A-7EE6-4342-B048-85BDC9FD1C3A}</a:tableStyleId>
              </a:tblPr>
              <a:tblGrid>
                <a:gridCol w="595448"/>
                <a:gridCol w="3959020"/>
                <a:gridCol w="2289412"/>
                <a:gridCol w="2013105"/>
              </a:tblGrid>
              <a:tr h="831588">
                <a:tc>
                  <a:txBody>
                    <a:bodyPr/>
                    <a:lstStyle/>
                    <a:p>
                      <a:pPr>
                        <a:lnSpc>
                          <a:spcPct val="115000"/>
                        </a:lnSpc>
                        <a:spcAft>
                          <a:spcPts val="0"/>
                        </a:spcAft>
                      </a:pPr>
                      <a:r>
                        <a:rPr lang="kk-KZ" sz="1200" dirty="0">
                          <a:effectLst/>
                        </a:rPr>
                        <a:t>№</a:t>
                      </a:r>
                      <a:endParaRPr lang="ru-RU" sz="1100" dirty="0">
                        <a:effectLst/>
                        <a:latin typeface="Calibri"/>
                        <a:ea typeface="Times New Roman"/>
                        <a:cs typeface="Times New Roman"/>
                      </a:endParaRPr>
                    </a:p>
                  </a:txBody>
                  <a:tcPr marL="68580" marR="68580" marT="0" marB="0"/>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Студенттің аты-жөні (тобы)</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tx2">
                        <a:lumMod val="60000"/>
                        <a:lumOff val="4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Ғылыми жетекшінің аты-жөні</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tx2">
                        <a:lumMod val="60000"/>
                        <a:lumOff val="4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Ескертулер</a:t>
                      </a:r>
                      <a:endParaRPr lang="ru-RU" sz="14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(дипломдар, мақтау қағазда-ры және т.б.)</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tx2">
                        <a:lumMod val="60000"/>
                        <a:lumOff val="40000"/>
                      </a:schemeClr>
                    </a:solidFill>
                  </a:tcPr>
                </a:tc>
              </a:tr>
              <a:tr h="1845582">
                <a:tc>
                  <a:txBody>
                    <a:bodyPr/>
                    <a:lstStyle/>
                    <a:p>
                      <a:pPr>
                        <a:lnSpc>
                          <a:spcPct val="115000"/>
                        </a:lnSpc>
                        <a:spcAft>
                          <a:spcPts val="0"/>
                        </a:spcAft>
                      </a:pPr>
                      <a:r>
                        <a:rPr lang="kk-KZ" sz="1200" dirty="0">
                          <a:effectLst/>
                        </a:rPr>
                        <a:t>1</a:t>
                      </a:r>
                      <a:endParaRPr lang="ru-RU" sz="1100" dirty="0">
                        <a:effectLst/>
                        <a:latin typeface="Calibri"/>
                        <a:ea typeface="Times New Roman"/>
                        <a:cs typeface="Times New Roman"/>
                      </a:endParaRPr>
                    </a:p>
                  </a:txBody>
                  <a:tcPr marL="68580" marR="68580" marT="0" marB="0"/>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Шалтаев Жеңіс Юм-20-1р2 тобының студенті</a:t>
                      </a:r>
                      <a:endParaRPr lang="ru-RU" sz="14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tx2">
                        <a:lumMod val="60000"/>
                        <a:lumOff val="4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Исенгалиева Жамиля Муратовна.</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tx2">
                        <a:lumMod val="60000"/>
                        <a:lumOff val="40000"/>
                      </a:schemeClr>
                    </a:solidFill>
                  </a:tcPr>
                </a:tc>
                <a:tc>
                  <a:txBody>
                    <a:bodyPr/>
                    <a:lstStyle/>
                    <a:p>
                      <a:pPr>
                        <a:lnSpc>
                          <a:spcPct val="115000"/>
                        </a:lnSpc>
                        <a:spcAft>
                          <a:spcPts val="0"/>
                        </a:spcAft>
                      </a:pPr>
                      <a:r>
                        <a:rPr lang="en-US" sz="1400" dirty="0">
                          <a:effectLst/>
                          <a:latin typeface="Times New Roman" panose="02020603050405020304" pitchFamily="18" charset="0"/>
                          <a:cs typeface="Times New Roman" panose="02020603050405020304" pitchFamily="18" charset="0"/>
                        </a:rPr>
                        <a:t>I-</a:t>
                      </a:r>
                      <a:r>
                        <a:rPr lang="kk-KZ" sz="1400" dirty="0">
                          <a:effectLst/>
                          <a:latin typeface="Times New Roman" panose="02020603050405020304" pitchFamily="18" charset="0"/>
                          <a:cs typeface="Times New Roman" panose="02020603050405020304" pitchFamily="18" charset="0"/>
                        </a:rPr>
                        <a:t>орын диплом</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tx2">
                        <a:lumMod val="60000"/>
                        <a:lumOff val="40000"/>
                      </a:schemeClr>
                    </a:solidFill>
                  </a:tcPr>
                </a:tc>
              </a:tr>
              <a:tr h="1218136">
                <a:tc>
                  <a:txBody>
                    <a:bodyPr/>
                    <a:lstStyle/>
                    <a:p>
                      <a:pPr>
                        <a:lnSpc>
                          <a:spcPct val="115000"/>
                        </a:lnSpc>
                        <a:spcAft>
                          <a:spcPts val="0"/>
                        </a:spcAft>
                      </a:pPr>
                      <a:r>
                        <a:rPr lang="kk-KZ" sz="1200">
                          <a:effectLst/>
                        </a:rPr>
                        <a:t>2</a:t>
                      </a:r>
                      <a:endParaRPr lang="ru-RU" sz="1100">
                        <a:effectLst/>
                        <a:latin typeface="Calibri"/>
                        <a:ea typeface="Times New Roman"/>
                        <a:cs typeface="Times New Roman"/>
                      </a:endParaRPr>
                    </a:p>
                  </a:txBody>
                  <a:tcPr marL="68580" marR="68580" marT="0" marB="0"/>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Самидин Аружан Фи20-11к тобының студенті</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tx2">
                        <a:lumMod val="60000"/>
                        <a:lumOff val="4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Есіркеп Гульбану Жаркынбековна.</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tx2">
                        <a:lumMod val="60000"/>
                        <a:lumOff val="40000"/>
                      </a:schemeClr>
                    </a:solidFill>
                  </a:tcPr>
                </a:tc>
                <a:tc>
                  <a:txBody>
                    <a:bodyPr/>
                    <a:lstStyle/>
                    <a:p>
                      <a:pPr>
                        <a:lnSpc>
                          <a:spcPct val="115000"/>
                        </a:lnSpc>
                        <a:spcAft>
                          <a:spcPts val="0"/>
                        </a:spcAft>
                      </a:pPr>
                      <a:r>
                        <a:rPr lang="en-US" sz="1400" dirty="0">
                          <a:effectLst/>
                          <a:latin typeface="Times New Roman" panose="02020603050405020304" pitchFamily="18" charset="0"/>
                          <a:cs typeface="Times New Roman" panose="02020603050405020304" pitchFamily="18" charset="0"/>
                        </a:rPr>
                        <a:t>II</a:t>
                      </a:r>
                      <a:r>
                        <a:rPr lang="kk-KZ" sz="1400" dirty="0">
                          <a:effectLst/>
                          <a:latin typeface="Times New Roman" panose="02020603050405020304" pitchFamily="18" charset="0"/>
                          <a:cs typeface="Times New Roman" panose="02020603050405020304" pitchFamily="18" charset="0"/>
                        </a:rPr>
                        <a:t>- орын диплом</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tx2">
                        <a:lumMod val="60000"/>
                        <a:lumOff val="40000"/>
                      </a:schemeClr>
                    </a:solidFill>
                  </a:tcPr>
                </a:tc>
              </a:tr>
              <a:tr h="1577302">
                <a:tc>
                  <a:txBody>
                    <a:bodyPr/>
                    <a:lstStyle/>
                    <a:p>
                      <a:pPr>
                        <a:lnSpc>
                          <a:spcPct val="115000"/>
                        </a:lnSpc>
                        <a:spcAft>
                          <a:spcPts val="0"/>
                        </a:spcAft>
                      </a:pPr>
                      <a:r>
                        <a:rPr lang="kk-KZ" sz="1200">
                          <a:effectLst/>
                        </a:rPr>
                        <a:t>3</a:t>
                      </a:r>
                      <a:endParaRPr lang="ru-RU" sz="1100">
                        <a:effectLst/>
                        <a:latin typeface="Calibri"/>
                        <a:ea typeface="Times New Roman"/>
                        <a:cs typeface="Times New Roman"/>
                      </a:endParaRPr>
                    </a:p>
                  </a:txBody>
                  <a:tcPr marL="68580" marR="68580" marT="0" marB="0"/>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Шардарбекова Роза Ип -20 -3к3 тобының студенті</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Тасполтаева Меруерт Рысбековна.</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en-US" sz="1400" dirty="0">
                          <a:effectLst/>
                          <a:latin typeface="Times New Roman" panose="02020603050405020304" pitchFamily="18" charset="0"/>
                          <a:cs typeface="Times New Roman" panose="02020603050405020304" pitchFamily="18" charset="0"/>
                        </a:rPr>
                        <a:t>III</a:t>
                      </a:r>
                      <a:r>
                        <a:rPr lang="kk-KZ" sz="1400" dirty="0">
                          <a:effectLst/>
                          <a:latin typeface="Times New Roman" panose="02020603050405020304" pitchFamily="18" charset="0"/>
                          <a:cs typeface="Times New Roman" panose="02020603050405020304" pitchFamily="18" charset="0"/>
                        </a:rPr>
                        <a:t>- орын диплом</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4358676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05392"/>
            <a:ext cx="8064896" cy="307777"/>
          </a:xfrm>
          <a:prstGeom prst="rect">
            <a:avLst/>
          </a:prstGeom>
        </p:spPr>
        <p:txBody>
          <a:bodyPr wrap="square">
            <a:spAutoFit/>
          </a:bodyPr>
          <a:lstStyle/>
          <a:p>
            <a:pPr algn="ctr"/>
            <a:r>
              <a:rPr lang="kk-KZ" sz="1400" b="1" dirty="0">
                <a:solidFill>
                  <a:schemeClr val="accent2">
                    <a:lumMod val="50000"/>
                  </a:schemeClr>
                </a:solidFill>
                <a:latin typeface="Times New Roman" panose="02020603050405020304" pitchFamily="18" charset="0"/>
                <a:cs typeface="Times New Roman" panose="02020603050405020304" pitchFamily="18" charset="0"/>
              </a:rPr>
              <a:t>ЖОО СТУДЕНТТЕРІНІҢ  ҒЫЛЫМИ-ТӘЖІРИБЕЛІК  КОНФЕРЕНЦИЯСЫ</a:t>
            </a:r>
            <a:endParaRPr lang="ru-RU" sz="1400" dirty="0">
              <a:solidFill>
                <a:schemeClr val="accent2">
                  <a:lumMod val="50000"/>
                </a:schemeClr>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4058674852"/>
              </p:ext>
            </p:extLst>
          </p:nvPr>
        </p:nvGraphicFramePr>
        <p:xfrm>
          <a:off x="107503" y="667057"/>
          <a:ext cx="8928994" cy="6126059"/>
        </p:xfrm>
        <a:graphic>
          <a:graphicData uri="http://schemas.openxmlformats.org/drawingml/2006/table">
            <a:tbl>
              <a:tblPr firstRow="1" firstCol="1" bandRow="1">
                <a:tableStyleId>{5C22544A-7EE6-4342-B048-85BDC9FD1C3A}</a:tableStyleId>
              </a:tblPr>
              <a:tblGrid>
                <a:gridCol w="360041"/>
                <a:gridCol w="2964572"/>
                <a:gridCol w="2019074"/>
                <a:gridCol w="2001130"/>
                <a:gridCol w="1584177"/>
              </a:tblGrid>
              <a:tr h="949519">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a:t>
                      </a:r>
                      <a:endParaRPr lang="ru-RU" sz="14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р/с</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tc>
                <a:tc>
                  <a:txBody>
                    <a:bodyPr/>
                    <a:lstStyle/>
                    <a:p>
                      <a:pPr>
                        <a:lnSpc>
                          <a:spcPct val="115000"/>
                        </a:lnSpc>
                        <a:spcAft>
                          <a:spcPts val="0"/>
                        </a:spcAft>
                      </a:pPr>
                      <a:r>
                        <a:rPr lang="kk-KZ" sz="1400" dirty="0">
                          <a:solidFill>
                            <a:schemeClr val="bg1"/>
                          </a:solidFill>
                          <a:effectLst/>
                          <a:latin typeface="Times New Roman" panose="02020603050405020304" pitchFamily="18" charset="0"/>
                          <a:cs typeface="Times New Roman" panose="02020603050405020304" pitchFamily="18" charset="0"/>
                        </a:rPr>
                        <a:t>ЖОО-ғы конференция</a:t>
                      </a:r>
                      <a:endParaRPr lang="ru-RU" sz="1400" dirty="0">
                        <a:solidFill>
                          <a:schemeClr val="bg1"/>
                        </a:solidFill>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dirty="0">
                          <a:solidFill>
                            <a:schemeClr val="bg1"/>
                          </a:solidFill>
                          <a:effectLst/>
                          <a:latin typeface="Times New Roman" panose="02020603050405020304" pitchFamily="18" charset="0"/>
                          <a:cs typeface="Times New Roman" panose="02020603050405020304" pitchFamily="18" charset="0"/>
                        </a:rPr>
                        <a:t>ның атауы (күні)</a:t>
                      </a:r>
                      <a:endParaRPr lang="ru-RU"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accent1"/>
                    </a:solidFill>
                  </a:tcPr>
                </a:tc>
                <a:tc>
                  <a:txBody>
                    <a:bodyPr/>
                    <a:lstStyle/>
                    <a:p>
                      <a:pPr>
                        <a:lnSpc>
                          <a:spcPct val="115000"/>
                        </a:lnSpc>
                        <a:spcAft>
                          <a:spcPts val="0"/>
                        </a:spcAft>
                      </a:pPr>
                      <a:r>
                        <a:rPr lang="kk-KZ" sz="1400" dirty="0">
                          <a:solidFill>
                            <a:schemeClr val="bg1"/>
                          </a:solidFill>
                          <a:effectLst/>
                          <a:latin typeface="Times New Roman" panose="02020603050405020304" pitchFamily="18" charset="0"/>
                          <a:cs typeface="Times New Roman" panose="02020603050405020304" pitchFamily="18" charset="0"/>
                        </a:rPr>
                        <a:t>Студенттің аты-жөні (тобы)</a:t>
                      </a:r>
                      <a:endParaRPr lang="ru-RU"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accent1"/>
                    </a:solidFill>
                  </a:tcPr>
                </a:tc>
                <a:tc>
                  <a:txBody>
                    <a:bodyPr/>
                    <a:lstStyle/>
                    <a:p>
                      <a:pPr>
                        <a:lnSpc>
                          <a:spcPct val="115000"/>
                        </a:lnSpc>
                        <a:spcAft>
                          <a:spcPts val="0"/>
                        </a:spcAft>
                      </a:pPr>
                      <a:r>
                        <a:rPr lang="kk-KZ" sz="1400" dirty="0">
                          <a:solidFill>
                            <a:schemeClr val="bg1"/>
                          </a:solidFill>
                          <a:effectLst/>
                          <a:latin typeface="Times New Roman" panose="02020603050405020304" pitchFamily="18" charset="0"/>
                          <a:cs typeface="Times New Roman" panose="02020603050405020304" pitchFamily="18" charset="0"/>
                        </a:rPr>
                        <a:t>Ғылыми жетекшінің аты-жөні</a:t>
                      </a:r>
                      <a:endParaRPr lang="ru-RU"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accent1"/>
                    </a:solidFill>
                  </a:tcPr>
                </a:tc>
                <a:tc>
                  <a:txBody>
                    <a:bodyPr/>
                    <a:lstStyle/>
                    <a:p>
                      <a:pPr>
                        <a:lnSpc>
                          <a:spcPct val="115000"/>
                        </a:lnSpc>
                        <a:spcAft>
                          <a:spcPts val="0"/>
                        </a:spcAft>
                      </a:pPr>
                      <a:r>
                        <a:rPr lang="kk-KZ" sz="1400" dirty="0">
                          <a:solidFill>
                            <a:schemeClr val="bg1"/>
                          </a:solidFill>
                          <a:effectLst/>
                          <a:latin typeface="Times New Roman" panose="02020603050405020304" pitchFamily="18" charset="0"/>
                          <a:cs typeface="Times New Roman" panose="02020603050405020304" pitchFamily="18" charset="0"/>
                        </a:rPr>
                        <a:t>Ескертулер</a:t>
                      </a:r>
                      <a:endParaRPr lang="ru-RU" sz="1400" dirty="0">
                        <a:solidFill>
                          <a:schemeClr val="bg1"/>
                        </a:solidFill>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dirty="0">
                          <a:solidFill>
                            <a:schemeClr val="bg1"/>
                          </a:solidFill>
                          <a:effectLst/>
                          <a:latin typeface="Times New Roman" panose="02020603050405020304" pitchFamily="18" charset="0"/>
                          <a:cs typeface="Times New Roman" panose="02020603050405020304" pitchFamily="18" charset="0"/>
                        </a:rPr>
                        <a:t>(дипломдар, мақтау қағазда-ры және т.б.)</a:t>
                      </a:r>
                      <a:endParaRPr lang="ru-RU"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accent1"/>
                    </a:solidFill>
                  </a:tcPr>
                </a:tc>
              </a:tr>
              <a:tr h="1222976">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1</a:t>
                      </a:r>
                      <a:endParaRPr lang="ru-RU" sz="1400">
                        <a:effectLst/>
                        <a:latin typeface="Times New Roman" panose="02020603050405020304" pitchFamily="18" charset="0"/>
                        <a:ea typeface="Times New Roman"/>
                        <a:cs typeface="Times New Roman" panose="02020603050405020304" pitchFamily="18" charset="0"/>
                      </a:endParaRPr>
                    </a:p>
                  </a:txBody>
                  <a:tcPr marL="44729" marR="44729"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«Қазіргі заманғы қоғамдағы құндылықтар дағдарысы. Батыстық және қазақстандық қоғам құндылықтары арасындағы қайшылықтар»</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20000"/>
                        <a:lumOff val="80000"/>
                      </a:schemeClr>
                    </a:solidFill>
                  </a:tcPr>
                </a:tc>
                <a:tc>
                  <a:txBody>
                    <a:bodyPr/>
                    <a:lstStyle/>
                    <a:p>
                      <a:pPr>
                        <a:lnSpc>
                          <a:spcPct val="115000"/>
                        </a:lnSpc>
                        <a:spcAft>
                          <a:spcPts val="0"/>
                        </a:spcAft>
                      </a:pPr>
                      <a:r>
                        <a:rPr lang="ru-RU" sz="1400" dirty="0" err="1">
                          <a:effectLst/>
                          <a:latin typeface="Times New Roman" panose="02020603050405020304" pitchFamily="18" charset="0"/>
                          <a:cs typeface="Times New Roman" panose="02020603050405020304" pitchFamily="18" charset="0"/>
                        </a:rPr>
                        <a:t>Сансызбаева</a:t>
                      </a:r>
                      <a:r>
                        <a:rPr lang="ru-RU" sz="1400" dirty="0">
                          <a:effectLst/>
                          <a:latin typeface="Times New Roman" panose="02020603050405020304" pitchFamily="18" charset="0"/>
                          <a:cs typeface="Times New Roman" panose="02020603050405020304" pitchFamily="18" charset="0"/>
                        </a:rPr>
                        <a:t> Л.Е. </a:t>
                      </a:r>
                      <a:r>
                        <a:rPr lang="kk-KZ" sz="1400" dirty="0">
                          <a:effectLst/>
                          <a:latin typeface="Times New Roman" panose="02020603050405020304" pitchFamily="18" charset="0"/>
                          <a:cs typeface="Times New Roman" panose="02020603050405020304" pitchFamily="18" charset="0"/>
                        </a:rPr>
                        <a:t>ТП-21-4к</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20000"/>
                        <a:lumOff val="80000"/>
                      </a:schemeClr>
                    </a:solidFill>
                  </a:tcPr>
                </a:tc>
                <a:tc>
                  <a:txBody>
                    <a:bodyPr/>
                    <a:lstStyle/>
                    <a:p>
                      <a:pPr>
                        <a:lnSpc>
                          <a:spcPct val="115000"/>
                        </a:lnSpc>
                        <a:spcAft>
                          <a:spcPts val="0"/>
                        </a:spcAft>
                      </a:pPr>
                      <a:r>
                        <a:rPr lang="ru-RU" sz="1400" dirty="0" err="1">
                          <a:effectLst/>
                          <a:latin typeface="Times New Roman" panose="02020603050405020304" pitchFamily="18" charset="0"/>
                          <a:cs typeface="Times New Roman" panose="02020603050405020304" pitchFamily="18" charset="0"/>
                        </a:rPr>
                        <a:t>Танкиш</a:t>
                      </a:r>
                      <a:r>
                        <a:rPr lang="ru-RU" sz="1400" dirty="0">
                          <a:effectLst/>
                          <a:latin typeface="Times New Roman" panose="02020603050405020304" pitchFamily="18" charset="0"/>
                          <a:cs typeface="Times New Roman" panose="02020603050405020304" pitchFamily="18" charset="0"/>
                        </a:rPr>
                        <a:t> Н.П. </a:t>
                      </a:r>
                      <a:r>
                        <a:rPr lang="ru-RU" sz="1400" dirty="0" err="1">
                          <a:effectLst/>
                          <a:latin typeface="Times New Roman" panose="02020603050405020304" pitchFamily="18" charset="0"/>
                          <a:cs typeface="Times New Roman" panose="02020603050405020304" pitchFamily="18" charset="0"/>
                        </a:rPr>
                        <a:t>PhD</a:t>
                      </a:r>
                      <a:r>
                        <a:rPr lang="ru-RU" sz="1400" dirty="0">
                          <a:effectLst/>
                          <a:latin typeface="Times New Roman" panose="02020603050405020304" pitchFamily="18" charset="0"/>
                          <a:cs typeface="Times New Roman" panose="02020603050405020304" pitchFamily="18" charset="0"/>
                        </a:rPr>
                        <a:t>, доктор</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20000"/>
                        <a:lumOff val="80000"/>
                      </a:schemeClr>
                    </a:solidFill>
                  </a:tcPr>
                </a:tc>
                <a:tc>
                  <a:txBody>
                    <a:bodyPr/>
                    <a:lstStyle/>
                    <a:p>
                      <a:pPr>
                        <a:lnSpc>
                          <a:spcPct val="115000"/>
                        </a:lnSpc>
                        <a:spcAft>
                          <a:spcPts val="0"/>
                        </a:spcAft>
                      </a:pPr>
                      <a:r>
                        <a:rPr lang="en-US" sz="1400" dirty="0">
                          <a:effectLst/>
                          <a:latin typeface="Times New Roman" panose="02020603050405020304" pitchFamily="18" charset="0"/>
                          <a:cs typeface="Times New Roman" panose="02020603050405020304" pitchFamily="18" charset="0"/>
                        </a:rPr>
                        <a:t>I-</a:t>
                      </a:r>
                      <a:r>
                        <a:rPr lang="kk-KZ" sz="1400" dirty="0">
                          <a:effectLst/>
                          <a:latin typeface="Times New Roman" panose="02020603050405020304" pitchFamily="18" charset="0"/>
                          <a:cs typeface="Times New Roman" panose="02020603050405020304" pitchFamily="18" charset="0"/>
                        </a:rPr>
                        <a:t>орын диплом</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20000"/>
                        <a:lumOff val="80000"/>
                      </a:schemeClr>
                    </a:solidFill>
                  </a:tcPr>
                </a:tc>
              </a:tr>
              <a:tr h="1083540">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2</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«Қазақ билерінің философиялық көзқарастары»</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ЮМ19-6к Аманкелді Е.</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Арынғазиева Б.Б. – филос.ғ.к., қауымдастық профессоры (доцент).</a:t>
                      </a:r>
                      <a:endParaRPr lang="ru-RU" sz="14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en-US" sz="1400" dirty="0">
                          <a:effectLst/>
                          <a:latin typeface="Times New Roman" panose="02020603050405020304" pitchFamily="18" charset="0"/>
                          <a:cs typeface="Times New Roman" panose="02020603050405020304" pitchFamily="18" charset="0"/>
                        </a:rPr>
                        <a:t>II</a:t>
                      </a:r>
                      <a:r>
                        <a:rPr lang="kk-KZ" sz="1400" dirty="0">
                          <a:effectLst/>
                          <a:latin typeface="Times New Roman" panose="02020603050405020304" pitchFamily="18" charset="0"/>
                          <a:cs typeface="Times New Roman" panose="02020603050405020304" pitchFamily="18" charset="0"/>
                        </a:rPr>
                        <a:t>- орын диплом</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20000"/>
                        <a:lumOff val="80000"/>
                      </a:schemeClr>
                    </a:solidFill>
                  </a:tcPr>
                </a:tc>
              </a:tr>
              <a:tr h="1003259">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3</a:t>
                      </a:r>
                      <a:endParaRPr lang="ru-RU" sz="1400">
                        <a:effectLst/>
                        <a:latin typeface="Times New Roman" panose="02020603050405020304" pitchFamily="18" charset="0"/>
                        <a:ea typeface="Times New Roman"/>
                        <a:cs typeface="Times New Roman" panose="02020603050405020304" pitchFamily="18" charset="0"/>
                      </a:endParaRPr>
                    </a:p>
                  </a:txBody>
                  <a:tcPr marL="44729" marR="44729" marT="0" marB="0"/>
                </a:tc>
                <a:tc>
                  <a:txBody>
                    <a:bodyPr/>
                    <a:lstStyle/>
                    <a:p>
                      <a:pPr algn="just">
                        <a:lnSpc>
                          <a:spcPct val="115000"/>
                        </a:lnSpc>
                        <a:spcAft>
                          <a:spcPts val="0"/>
                        </a:spcAft>
                      </a:pPr>
                      <a:r>
                        <a:rPr lang="ru-RU" sz="1400" dirty="0">
                          <a:effectLst/>
                          <a:latin typeface="Times New Roman" panose="02020603050405020304" pitchFamily="18" charset="0"/>
                          <a:cs typeface="Times New Roman" panose="02020603050405020304" pitchFamily="18" charset="0"/>
                        </a:rPr>
                        <a:t>«Счастье как основная проблема философской антропологии»</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Эф-21-1р1 </a:t>
                      </a:r>
                      <a:r>
                        <a:rPr lang="ru-RU" sz="1400" dirty="0" err="1">
                          <a:effectLst/>
                          <a:latin typeface="Times New Roman" panose="02020603050405020304" pitchFamily="18" charset="0"/>
                          <a:cs typeface="Times New Roman" panose="02020603050405020304" pitchFamily="18" charset="0"/>
                        </a:rPr>
                        <a:t>Кулмуратов</a:t>
                      </a:r>
                      <a:r>
                        <a:rPr lang="ru-RU" sz="1400" dirty="0">
                          <a:effectLst/>
                          <a:latin typeface="Times New Roman" panose="02020603050405020304" pitchFamily="18" charset="0"/>
                          <a:cs typeface="Times New Roman" panose="02020603050405020304" pitchFamily="18" charset="0"/>
                        </a:rPr>
                        <a:t> Т.А.</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ru-RU" sz="1400" dirty="0" err="1">
                          <a:effectLst/>
                          <a:latin typeface="Times New Roman" panose="02020603050405020304" pitchFamily="18" charset="0"/>
                          <a:cs typeface="Times New Roman" panose="02020603050405020304" pitchFamily="18" charset="0"/>
                        </a:rPr>
                        <a:t>Исенгалиева</a:t>
                      </a:r>
                      <a:r>
                        <a:rPr lang="ru-RU" sz="1400" dirty="0">
                          <a:effectLst/>
                          <a:latin typeface="Times New Roman" panose="02020603050405020304" pitchFamily="18" charset="0"/>
                          <a:cs typeface="Times New Roman" panose="02020603050405020304" pitchFamily="18" charset="0"/>
                        </a:rPr>
                        <a:t> Ж.М. магистр философии, ст. преподаватель.</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en-US" sz="1400" dirty="0">
                          <a:effectLst/>
                          <a:latin typeface="Times New Roman" panose="02020603050405020304" pitchFamily="18" charset="0"/>
                          <a:cs typeface="Times New Roman" panose="02020603050405020304" pitchFamily="18" charset="0"/>
                        </a:rPr>
                        <a:t>II</a:t>
                      </a:r>
                      <a:r>
                        <a:rPr lang="kk-KZ" sz="1400" dirty="0">
                          <a:effectLst/>
                          <a:latin typeface="Times New Roman" panose="02020603050405020304" pitchFamily="18" charset="0"/>
                          <a:cs typeface="Times New Roman" panose="02020603050405020304" pitchFamily="18" charset="0"/>
                        </a:rPr>
                        <a:t>- орын диплом</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20000"/>
                        <a:lumOff val="80000"/>
                      </a:schemeClr>
                    </a:solidFill>
                  </a:tcPr>
                </a:tc>
              </a:tr>
              <a:tr h="474760">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4</a:t>
                      </a:r>
                      <a:endParaRPr lang="ru-RU" sz="1400">
                        <a:effectLst/>
                        <a:latin typeface="Times New Roman" panose="02020603050405020304" pitchFamily="18" charset="0"/>
                        <a:ea typeface="Times New Roman"/>
                        <a:cs typeface="Times New Roman" panose="02020603050405020304" pitchFamily="18" charset="0"/>
                      </a:endParaRPr>
                    </a:p>
                  </a:txBody>
                  <a:tcPr marL="44729" marR="44729"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«Еліміздегі мемлекеттік тілдің қолданыстағы деңгейі»</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Жт-21-3а Муратова Ж.Н.</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Спанов М.Ж. филос.ғ.к.доцент.</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en-US" sz="1400" dirty="0">
                          <a:effectLst/>
                          <a:latin typeface="Times New Roman" panose="02020603050405020304" pitchFamily="18" charset="0"/>
                          <a:cs typeface="Times New Roman" panose="02020603050405020304" pitchFamily="18" charset="0"/>
                        </a:rPr>
                        <a:t>III</a:t>
                      </a:r>
                      <a:r>
                        <a:rPr lang="kk-KZ" sz="1400" dirty="0">
                          <a:effectLst/>
                          <a:latin typeface="Times New Roman" panose="02020603050405020304" pitchFamily="18" charset="0"/>
                          <a:cs typeface="Times New Roman" panose="02020603050405020304" pitchFamily="18" charset="0"/>
                        </a:rPr>
                        <a:t>-орын диплом</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20000"/>
                        <a:lumOff val="80000"/>
                      </a:schemeClr>
                    </a:solidFill>
                  </a:tcPr>
                </a:tc>
              </a:tr>
              <a:tr h="587811">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5</a:t>
                      </a:r>
                      <a:endParaRPr lang="ru-RU" sz="1400">
                        <a:effectLst/>
                        <a:latin typeface="Times New Roman" panose="02020603050405020304" pitchFamily="18" charset="0"/>
                        <a:ea typeface="Times New Roman"/>
                        <a:cs typeface="Times New Roman" panose="02020603050405020304" pitchFamily="18" charset="0"/>
                      </a:endParaRPr>
                    </a:p>
                  </a:txBody>
                  <a:tcPr marL="44729" marR="44729"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«Философия и новые технологии»</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Жт-21-3р Тургунов Э.</a:t>
                      </a:r>
                      <a:endParaRPr lang="ru-RU" sz="140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Ибраева Н.А. кандидат филос.наук.</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en-US" sz="1400" dirty="0">
                          <a:effectLst/>
                          <a:latin typeface="Times New Roman" panose="02020603050405020304" pitchFamily="18" charset="0"/>
                          <a:cs typeface="Times New Roman" panose="02020603050405020304" pitchFamily="18" charset="0"/>
                        </a:rPr>
                        <a:t>III</a:t>
                      </a:r>
                      <a:r>
                        <a:rPr lang="kk-KZ" sz="1400" dirty="0">
                          <a:effectLst/>
                          <a:latin typeface="Times New Roman" panose="02020603050405020304" pitchFamily="18" charset="0"/>
                          <a:cs typeface="Times New Roman" panose="02020603050405020304" pitchFamily="18" charset="0"/>
                        </a:rPr>
                        <a:t>-орын диплом</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20000"/>
                        <a:lumOff val="80000"/>
                      </a:schemeClr>
                    </a:solidFill>
                  </a:tcPr>
                </a:tc>
              </a:tr>
              <a:tr h="752445">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6</a:t>
                      </a:r>
                      <a:endParaRPr lang="ru-RU" sz="1400">
                        <a:effectLst/>
                        <a:latin typeface="Times New Roman" panose="02020603050405020304" pitchFamily="18" charset="0"/>
                        <a:ea typeface="Times New Roman"/>
                        <a:cs typeface="Times New Roman" panose="02020603050405020304" pitchFamily="18" charset="0"/>
                      </a:endParaRPr>
                    </a:p>
                  </a:txBody>
                  <a:tcPr marL="44729" marR="44729" marT="0" marB="0"/>
                </a:tc>
                <a:tc>
                  <a:txBody>
                    <a:bodyPr/>
                    <a:lstStyle/>
                    <a:p>
                      <a:pPr>
                        <a:lnSpc>
                          <a:spcPct val="115000"/>
                        </a:lnSpc>
                        <a:spcAft>
                          <a:spcPts val="0"/>
                        </a:spcAft>
                      </a:pPr>
                      <a:r>
                        <a:rPr lang="kk-KZ" sz="1400">
                          <a:effectLst/>
                          <a:latin typeface="Times New Roman" panose="02020603050405020304" pitchFamily="18" charset="0"/>
                          <a:cs typeface="Times New Roman" panose="02020603050405020304" pitchFamily="18" charset="0"/>
                        </a:rPr>
                        <a:t>«Қазақ жастарының мәдениеті»</a:t>
                      </a:r>
                      <a:endParaRPr lang="ru-RU" sz="14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400">
                          <a:effectLst/>
                          <a:latin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Хт-22-9к3 Отызбаева А.Б.</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kk-KZ" sz="1400" dirty="0">
                          <a:effectLst/>
                          <a:latin typeface="Times New Roman" panose="02020603050405020304" pitchFamily="18" charset="0"/>
                          <a:cs typeface="Times New Roman" panose="02020603050405020304" pitchFamily="18" charset="0"/>
                        </a:rPr>
                        <a:t>Есіркеп Г. Ж. магистр, ст.преподаватель.</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40000"/>
                        <a:lumOff val="60000"/>
                      </a:schemeClr>
                    </a:solidFill>
                  </a:tcPr>
                </a:tc>
                <a:tc>
                  <a:txBody>
                    <a:bodyPr/>
                    <a:lstStyle/>
                    <a:p>
                      <a:pPr>
                        <a:lnSpc>
                          <a:spcPct val="115000"/>
                        </a:lnSpc>
                        <a:spcAft>
                          <a:spcPts val="0"/>
                        </a:spcAft>
                      </a:pPr>
                      <a:r>
                        <a:rPr lang="en-US" sz="1400" dirty="0">
                          <a:effectLst/>
                          <a:latin typeface="Times New Roman" panose="02020603050405020304" pitchFamily="18" charset="0"/>
                          <a:cs typeface="Times New Roman" panose="02020603050405020304" pitchFamily="18" charset="0"/>
                        </a:rPr>
                        <a:t>III</a:t>
                      </a:r>
                      <a:r>
                        <a:rPr lang="kk-KZ" sz="1400" dirty="0">
                          <a:effectLst/>
                          <a:latin typeface="Times New Roman" panose="02020603050405020304" pitchFamily="18" charset="0"/>
                          <a:cs typeface="Times New Roman" panose="02020603050405020304" pitchFamily="18" charset="0"/>
                        </a:rPr>
                        <a:t>-орын диплом</a:t>
                      </a:r>
                      <a:endParaRPr lang="ru-RU" sz="1400" dirty="0">
                        <a:effectLst/>
                        <a:latin typeface="Times New Roman" panose="02020603050405020304" pitchFamily="18" charset="0"/>
                        <a:ea typeface="Times New Roman"/>
                        <a:cs typeface="Times New Roman" panose="02020603050405020304" pitchFamily="18" charset="0"/>
                      </a:endParaRPr>
                    </a:p>
                  </a:txBody>
                  <a:tcPr marL="44729" marR="44729" marT="0" marB="0">
                    <a:solidFill>
                      <a:schemeClr val="tx2">
                        <a:lumMod val="20000"/>
                        <a:lumOff val="80000"/>
                      </a:schemeClr>
                    </a:solidFill>
                  </a:tcPr>
                </a:tc>
              </a:tr>
            </a:tbl>
          </a:graphicData>
        </a:graphic>
      </p:graphicFrame>
    </p:spTree>
    <p:extLst>
      <p:ext uri="{BB962C8B-B14F-4D97-AF65-F5344CB8AC3E}">
        <p14:creationId xmlns:p14="http://schemas.microsoft.com/office/powerpoint/2010/main" val="13670664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1907704" y="554197"/>
            <a:ext cx="5400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kk-KZ" sz="1400" b="1" dirty="0">
                <a:latin typeface="Times New Roman" panose="02020603050405020304" pitchFamily="18" charset="0"/>
                <a:cs typeface="Times New Roman" panose="02020603050405020304" pitchFamily="18" charset="0"/>
              </a:rPr>
              <a:t>ПРОФЕССОР-ОҚЫТУШЫЛАР ҚҰРАМЫ</a:t>
            </a:r>
            <a:r>
              <a:rPr lang="kk-KZ" sz="1400" dirty="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949324432"/>
              </p:ext>
            </p:extLst>
          </p:nvPr>
        </p:nvGraphicFramePr>
        <p:xfrm>
          <a:off x="107505" y="980729"/>
          <a:ext cx="8799898" cy="3089226"/>
        </p:xfrm>
        <a:graphic>
          <a:graphicData uri="http://schemas.openxmlformats.org/drawingml/2006/table">
            <a:tbl>
              <a:tblPr firstRow="1" firstCol="1" bandRow="1">
                <a:tableStyleId>{5C22544A-7EE6-4342-B048-85BDC9FD1C3A}</a:tableStyleId>
              </a:tblPr>
              <a:tblGrid>
                <a:gridCol w="504055"/>
                <a:gridCol w="936104"/>
                <a:gridCol w="576064"/>
                <a:gridCol w="576064"/>
                <a:gridCol w="648072"/>
                <a:gridCol w="525291"/>
                <a:gridCol w="829565"/>
                <a:gridCol w="710817"/>
                <a:gridCol w="710817"/>
                <a:gridCol w="711651"/>
                <a:gridCol w="592904"/>
                <a:gridCol w="739247"/>
                <a:gridCol w="739247"/>
              </a:tblGrid>
              <a:tr h="874115">
                <a:tc rowSpan="2">
                  <a:txBody>
                    <a:bodyPr/>
                    <a:lstStyle/>
                    <a:p>
                      <a:pPr algn="ctr">
                        <a:lnSpc>
                          <a:spcPct val="115000"/>
                        </a:lnSpc>
                        <a:spcAft>
                          <a:spcPts val="0"/>
                        </a:spcAft>
                      </a:pPr>
                      <a:r>
                        <a:rPr lang="ru-RU" sz="1200" dirty="0">
                          <a:solidFill>
                            <a:schemeClr val="accent1"/>
                          </a:solidFill>
                          <a:effectLst/>
                          <a:latin typeface="Times New Roman" panose="02020603050405020304" pitchFamily="18" charset="0"/>
                          <a:cs typeface="Times New Roman" panose="02020603050405020304" pitchFamily="18" charset="0"/>
                        </a:rPr>
                        <a:t>№ п/п</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rowSpan="2">
                  <a:txBody>
                    <a:bodyPr/>
                    <a:lstStyle/>
                    <a:p>
                      <a:pPr algn="ctr">
                        <a:lnSpc>
                          <a:spcPct val="115000"/>
                        </a:lnSpc>
                        <a:spcAft>
                          <a:spcPts val="0"/>
                        </a:spcAft>
                      </a:pPr>
                      <a:r>
                        <a:rPr lang="kk-KZ" sz="1200" dirty="0">
                          <a:solidFill>
                            <a:schemeClr val="accent1"/>
                          </a:solidFill>
                          <a:effectLst/>
                          <a:latin typeface="Times New Roman" panose="02020603050405020304" pitchFamily="18" charset="0"/>
                          <a:cs typeface="Times New Roman" panose="02020603050405020304" pitchFamily="18" charset="0"/>
                        </a:rPr>
                        <a:t>Кафедраның аталуы</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rowSpan="2">
                  <a:txBody>
                    <a:bodyPr/>
                    <a:lstStyle/>
                    <a:p>
                      <a:pPr algn="ctr">
                        <a:lnSpc>
                          <a:spcPct val="115000"/>
                        </a:lnSpc>
                        <a:spcAft>
                          <a:spcPts val="0"/>
                        </a:spcAft>
                      </a:pPr>
                      <a:r>
                        <a:rPr lang="kk-KZ" sz="1200" dirty="0">
                          <a:solidFill>
                            <a:schemeClr val="accent1"/>
                          </a:solidFill>
                          <a:effectLst/>
                          <a:latin typeface="Times New Roman" panose="02020603050405020304" pitchFamily="18" charset="0"/>
                          <a:cs typeface="Times New Roman" panose="02020603050405020304" pitchFamily="18" charset="0"/>
                        </a:rPr>
                        <a:t>ОПҚ барлығы</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rowSpan="2">
                  <a:txBody>
                    <a:bodyPr/>
                    <a:lstStyle/>
                    <a:p>
                      <a:pPr algn="ctr">
                        <a:lnSpc>
                          <a:spcPct val="115000"/>
                        </a:lnSpc>
                        <a:spcAft>
                          <a:spcPts val="0"/>
                        </a:spcAft>
                      </a:pPr>
                      <a:r>
                        <a:rPr lang="kk-KZ" sz="1200" dirty="0">
                          <a:solidFill>
                            <a:schemeClr val="accent1"/>
                          </a:solidFill>
                          <a:effectLst/>
                          <a:latin typeface="Times New Roman" panose="02020603050405020304" pitchFamily="18" charset="0"/>
                          <a:cs typeface="Times New Roman" panose="02020603050405020304" pitchFamily="18" charset="0"/>
                        </a:rPr>
                        <a:t>Ғылым докторлары, профессорлар</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rowSpan="2">
                  <a:txBody>
                    <a:bodyPr/>
                    <a:lstStyle/>
                    <a:p>
                      <a:pPr algn="ctr">
                        <a:lnSpc>
                          <a:spcPct val="115000"/>
                        </a:lnSpc>
                        <a:spcAft>
                          <a:spcPts val="0"/>
                        </a:spcAft>
                      </a:pPr>
                      <a:r>
                        <a:rPr lang="kk-KZ" sz="1200" dirty="0">
                          <a:solidFill>
                            <a:schemeClr val="accent1"/>
                          </a:solidFill>
                          <a:effectLst/>
                          <a:latin typeface="Times New Roman" panose="02020603050405020304" pitchFamily="18" charset="0"/>
                          <a:cs typeface="Times New Roman" panose="02020603050405020304" pitchFamily="18" charset="0"/>
                        </a:rPr>
                        <a:t>Ғылым кандидаттары, доценттер</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rowSpan="2">
                  <a:txBody>
                    <a:bodyPr/>
                    <a:lstStyle/>
                    <a:p>
                      <a:pPr algn="ctr">
                        <a:lnSpc>
                          <a:spcPct val="115000"/>
                        </a:lnSpc>
                        <a:spcAft>
                          <a:spcPts val="0"/>
                        </a:spcAft>
                      </a:pPr>
                      <a:r>
                        <a:rPr lang="en-US" sz="1200" dirty="0">
                          <a:solidFill>
                            <a:schemeClr val="accent1"/>
                          </a:solidFill>
                          <a:effectLst/>
                          <a:latin typeface="Times New Roman" panose="02020603050405020304" pitchFamily="18" charset="0"/>
                          <a:cs typeface="Times New Roman" panose="02020603050405020304" pitchFamily="18" charset="0"/>
                        </a:rPr>
                        <a:t>PhD </a:t>
                      </a:r>
                      <a:r>
                        <a:rPr lang="kk-KZ" sz="1200" dirty="0">
                          <a:solidFill>
                            <a:schemeClr val="accent1"/>
                          </a:solidFill>
                          <a:effectLst/>
                          <a:latin typeface="Times New Roman" panose="02020603050405020304" pitchFamily="18" charset="0"/>
                          <a:cs typeface="Times New Roman" panose="02020603050405020304" pitchFamily="18" charset="0"/>
                        </a:rPr>
                        <a:t>доктор</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rowSpan="2">
                  <a:txBody>
                    <a:bodyPr/>
                    <a:lstStyle/>
                    <a:p>
                      <a:pPr algn="ctr">
                        <a:lnSpc>
                          <a:spcPct val="115000"/>
                        </a:lnSpc>
                        <a:spcAft>
                          <a:spcPts val="0"/>
                        </a:spcAft>
                      </a:pPr>
                      <a:r>
                        <a:rPr lang="kk-KZ" sz="1200" dirty="0">
                          <a:solidFill>
                            <a:schemeClr val="accent1"/>
                          </a:solidFill>
                          <a:effectLst/>
                          <a:latin typeface="Times New Roman" panose="02020603050405020304" pitchFamily="18" charset="0"/>
                          <a:cs typeface="Times New Roman" panose="02020603050405020304" pitchFamily="18" charset="0"/>
                        </a:rPr>
                        <a:t>Ғылыми атақтары мен дәрежелігінің үлесі</a:t>
                      </a:r>
                      <a:endParaRPr lang="ru-RU" sz="1100" dirty="0">
                        <a:solidFill>
                          <a:schemeClr val="accent1"/>
                        </a:solidFill>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u-RU" sz="1200" dirty="0">
                          <a:solidFill>
                            <a:schemeClr val="accent1"/>
                          </a:solidFill>
                          <a:effectLst/>
                          <a:latin typeface="Times New Roman" panose="02020603050405020304" pitchFamily="18" charset="0"/>
                          <a:cs typeface="Times New Roman" panose="02020603050405020304" pitchFamily="18" charset="0"/>
                        </a:rPr>
                        <a:t> </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gridSpan="2">
                  <a:txBody>
                    <a:bodyPr/>
                    <a:lstStyle/>
                    <a:p>
                      <a:pPr algn="ctr">
                        <a:lnSpc>
                          <a:spcPct val="115000"/>
                        </a:lnSpc>
                        <a:spcAft>
                          <a:spcPts val="0"/>
                        </a:spcAft>
                      </a:pPr>
                      <a:r>
                        <a:rPr lang="kk-KZ" sz="1200" dirty="0">
                          <a:solidFill>
                            <a:schemeClr val="accent1"/>
                          </a:solidFill>
                          <a:effectLst/>
                          <a:latin typeface="Times New Roman" panose="02020603050405020304" pitchFamily="18" charset="0"/>
                          <a:cs typeface="Times New Roman" panose="02020603050405020304" pitchFamily="18" charset="0"/>
                        </a:rPr>
                        <a:t>Қоса атқарушылар</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hMerge="1">
                  <a:txBody>
                    <a:bodyPr/>
                    <a:lstStyle/>
                    <a:p>
                      <a:endParaRPr lang="ru-RU"/>
                    </a:p>
                  </a:txBody>
                  <a:tcPr/>
                </a:tc>
                <a:tc rowSpan="2">
                  <a:txBody>
                    <a:bodyPr/>
                    <a:lstStyle/>
                    <a:p>
                      <a:pPr algn="ctr">
                        <a:lnSpc>
                          <a:spcPct val="115000"/>
                        </a:lnSpc>
                        <a:spcAft>
                          <a:spcPts val="0"/>
                        </a:spcAft>
                      </a:pPr>
                      <a:r>
                        <a:rPr lang="kk-KZ" sz="1200" dirty="0">
                          <a:solidFill>
                            <a:schemeClr val="accent1"/>
                          </a:solidFill>
                          <a:effectLst/>
                          <a:latin typeface="Times New Roman" panose="02020603050405020304" pitchFamily="18" charset="0"/>
                          <a:cs typeface="Times New Roman" panose="02020603050405020304" pitchFamily="18" charset="0"/>
                        </a:rPr>
                        <a:t>Сағаттық қызмет атқарушылар</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gridSpan="3">
                  <a:txBody>
                    <a:bodyPr/>
                    <a:lstStyle/>
                    <a:p>
                      <a:pPr algn="ctr">
                        <a:lnSpc>
                          <a:spcPct val="115000"/>
                        </a:lnSpc>
                        <a:spcAft>
                          <a:spcPts val="0"/>
                        </a:spcAft>
                      </a:pPr>
                      <a:r>
                        <a:rPr lang="kk-KZ" sz="1200" dirty="0">
                          <a:solidFill>
                            <a:schemeClr val="accent1"/>
                          </a:solidFill>
                          <a:effectLst/>
                          <a:latin typeface="Times New Roman" panose="02020603050405020304" pitchFamily="18" charset="0"/>
                          <a:cs typeface="Times New Roman" panose="02020603050405020304" pitchFamily="18" charset="0"/>
                        </a:rPr>
                        <a:t>ОПҚ тілді меңгеруі</a:t>
                      </a:r>
                      <a:endParaRPr lang="ru-RU" sz="11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hMerge="1">
                  <a:txBody>
                    <a:bodyPr/>
                    <a:lstStyle/>
                    <a:p>
                      <a:endParaRPr lang="ru-RU"/>
                    </a:p>
                  </a:txBody>
                  <a:tcPr/>
                </a:tc>
                <a:tc hMerge="1">
                  <a:txBody>
                    <a:bodyPr/>
                    <a:lstStyle/>
                    <a:p>
                      <a:endParaRPr lang="ru-RU"/>
                    </a:p>
                  </a:txBody>
                  <a:tcPr/>
                </a:tc>
              </a:tr>
              <a:tr h="1312198">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барлығы</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Оның ішінде ғылыми дәрежелері барлар</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v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Қазақ тілінде</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Орыс тілінде</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Ағылшын тілінде</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r>
              <a:tr h="437057">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1</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2</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3</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4</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5</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6</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7</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8</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9</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10</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11</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a:t>
                      </a:r>
                      <a:r>
                        <a:rPr lang="kk-KZ" sz="12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a:t>
                      </a:r>
                      <a:r>
                        <a:rPr lang="kk-KZ" sz="1200" dirty="0">
                          <a:effectLst/>
                          <a:latin typeface="Times New Roman" panose="02020603050405020304" pitchFamily="18" charset="0"/>
                          <a:cs typeface="Times New Roman" panose="02020603050405020304" pitchFamily="18" charset="0"/>
                        </a:rPr>
                        <a:t>3</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r>
              <a:tr h="465856">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23</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8</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smtClean="0">
                          <a:effectLst/>
                          <a:latin typeface="Times New Roman" panose="02020603050405020304" pitchFamily="18" charset="0"/>
                          <a:cs typeface="Times New Roman" panose="02020603050405020304" pitchFamily="18" charset="0"/>
                        </a:rPr>
                        <a:t>45 </a:t>
                      </a:r>
                      <a:r>
                        <a:rPr lang="kk-KZ" sz="1200" dirty="0">
                          <a:effectLst/>
                          <a:latin typeface="Times New Roman" panose="02020603050405020304" pitchFamily="18" charset="0"/>
                          <a:cs typeface="Times New Roman" panose="02020603050405020304" pitchFamily="18" charset="0"/>
                        </a:rPr>
                        <a:t>%</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3</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smtClean="0">
                          <a:effectLst/>
                          <a:highlight>
                            <a:srgbClr val="FFFF00"/>
                          </a:highlight>
                          <a:latin typeface="Times New Roman" panose="02020603050405020304" pitchFamily="18" charset="0"/>
                          <a:ea typeface="+mn-ea"/>
                          <a:cs typeface="Times New Roman" panose="02020603050405020304" pitchFamily="18" charset="0"/>
                        </a:rPr>
                        <a:t>23</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a:effectLst/>
                          <a:highlight>
                            <a:srgbClr val="FFFF00"/>
                          </a:highlight>
                          <a:latin typeface="Times New Roman" panose="02020603050405020304" pitchFamily="18" charset="0"/>
                          <a:cs typeface="Times New Roman" panose="02020603050405020304" pitchFamily="18" charset="0"/>
                        </a:rPr>
                        <a:t>20</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c>
                  <a:txBody>
                    <a:bodyPr/>
                    <a:lstStyle/>
                    <a:p>
                      <a:pPr algn="ctr">
                        <a:lnSpc>
                          <a:spcPct val="115000"/>
                        </a:lnSpc>
                        <a:spcAft>
                          <a:spcPts val="0"/>
                        </a:spcAft>
                      </a:pPr>
                      <a:r>
                        <a:rPr lang="kk-KZ" sz="1200" dirty="0" smtClean="0">
                          <a:effectLst/>
                          <a:latin typeface="Times New Roman" panose="02020603050405020304" pitchFamily="18" charset="0"/>
                          <a:ea typeface="+mn-ea"/>
                          <a:cs typeface="Times New Roman" panose="02020603050405020304" pitchFamily="18" charset="0"/>
                        </a:rPr>
                        <a:t>1</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t="100000" r="100000"/>
                      </a:path>
                      <a:tileRect l="-100000" b="-100000"/>
                    </a:gradFill>
                  </a:tcPr>
                </a:tc>
              </a:tr>
            </a:tbl>
          </a:graphicData>
        </a:graphic>
      </p:graphicFrame>
      <p:sp>
        <p:nvSpPr>
          <p:cNvPr id="5" name="Прямоугольник 4"/>
          <p:cNvSpPr/>
          <p:nvPr/>
        </p:nvSpPr>
        <p:spPr>
          <a:xfrm>
            <a:off x="251520" y="4149080"/>
            <a:ext cx="4464496" cy="276999"/>
          </a:xfrm>
          <a:prstGeom prst="rect">
            <a:avLst/>
          </a:prstGeom>
        </p:spPr>
        <p:txBody>
          <a:bodyPr wrap="square">
            <a:spAutoFit/>
          </a:bodyPr>
          <a:lstStyle/>
          <a:p>
            <a:r>
              <a:rPr lang="kk-KZ" sz="1200" b="1" dirty="0">
                <a:latin typeface="Times New Roman" panose="02020603050405020304" pitchFamily="18" charset="0"/>
                <a:cs typeface="Times New Roman" panose="02020603050405020304" pitchFamily="18" charset="0"/>
              </a:rPr>
              <a:t>кестенің жалғасы</a:t>
            </a:r>
            <a:endParaRPr lang="ru-RU" sz="1200" b="1" dirty="0">
              <a:latin typeface="Times New Roman" panose="02020603050405020304" pitchFamily="18" charset="0"/>
              <a:cs typeface="Times New Roman" panose="02020603050405020304"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2214312457"/>
              </p:ext>
            </p:extLst>
          </p:nvPr>
        </p:nvGraphicFramePr>
        <p:xfrm>
          <a:off x="107503" y="4495311"/>
          <a:ext cx="8856985" cy="2315290"/>
        </p:xfrm>
        <a:graphic>
          <a:graphicData uri="http://schemas.openxmlformats.org/drawingml/2006/table">
            <a:tbl>
              <a:tblPr firstRow="1" firstCol="1" lastRow="1" lastCol="1" bandRow="1" bandCol="1">
                <a:tableStyleId>{5C22544A-7EE6-4342-B048-85BDC9FD1C3A}</a:tableStyleId>
              </a:tblPr>
              <a:tblGrid>
                <a:gridCol w="983798"/>
                <a:gridCol w="1083831"/>
                <a:gridCol w="930738"/>
                <a:gridCol w="1098618"/>
                <a:gridCol w="1098618"/>
                <a:gridCol w="930738"/>
                <a:gridCol w="930738"/>
                <a:gridCol w="935957"/>
                <a:gridCol w="863949"/>
              </a:tblGrid>
              <a:tr h="385882">
                <a:tc row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Базаға сәйкес білімі барлар</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row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Мамандық бойынша еңбек өтілі барлар</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gridSpan="3">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Ғылыми-пед.жұмыс өтілі</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hMerge="1">
                  <a:txBody>
                    <a:bodyPr/>
                    <a:lstStyle/>
                    <a:p>
                      <a:endParaRPr lang="ru-RU"/>
                    </a:p>
                  </a:txBody>
                  <a:tcPr/>
                </a:tc>
                <a:tc hMerge="1">
                  <a:txBody>
                    <a:bodyPr/>
                    <a:lstStyle/>
                    <a:p>
                      <a:endParaRPr lang="ru-RU"/>
                    </a:p>
                  </a:txBody>
                  <a:tcPr/>
                </a:tc>
                <a:tc gridSpan="4">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Жасы</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157644">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5 жылға дейін</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5-15</a:t>
                      </a:r>
                      <a:r>
                        <a:rPr lang="kk-KZ" sz="1200" dirty="0">
                          <a:effectLst/>
                          <a:latin typeface="Times New Roman" panose="02020603050405020304" pitchFamily="18" charset="0"/>
                          <a:cs typeface="Times New Roman" panose="02020603050405020304" pitchFamily="18" charset="0"/>
                        </a:rPr>
                        <a:t> жыл</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15 жылдан астам</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35</a:t>
                      </a:r>
                      <a:r>
                        <a:rPr lang="kk-KZ" sz="1200" dirty="0">
                          <a:effectLst/>
                          <a:latin typeface="Times New Roman" panose="02020603050405020304" pitchFamily="18" charset="0"/>
                          <a:cs typeface="Times New Roman" panose="02020603050405020304" pitchFamily="18" charset="0"/>
                        </a:rPr>
                        <a:t> жасқа дейін</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just">
                        <a:lnSpc>
                          <a:spcPct val="115000"/>
                        </a:lnSpc>
                        <a:spcAft>
                          <a:spcPts val="0"/>
                        </a:spcAft>
                      </a:pPr>
                      <a:r>
                        <a:rPr lang="ru-RU" sz="1200" dirty="0">
                          <a:effectLst/>
                          <a:latin typeface="Times New Roman" panose="02020603050405020304" pitchFamily="18" charset="0"/>
                          <a:cs typeface="Times New Roman" panose="02020603050405020304" pitchFamily="18" charset="0"/>
                        </a:rPr>
                        <a:t>35-50 </a:t>
                      </a:r>
                      <a:r>
                        <a:rPr lang="kk-KZ" sz="1200" dirty="0">
                          <a:effectLst/>
                          <a:latin typeface="Times New Roman" panose="02020603050405020304" pitchFamily="18" charset="0"/>
                          <a:cs typeface="Times New Roman" panose="02020603050405020304" pitchFamily="18" charset="0"/>
                        </a:rPr>
                        <a:t>жас</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50</a:t>
                      </a:r>
                      <a:r>
                        <a:rPr lang="kk-KZ" sz="1200" dirty="0">
                          <a:effectLst/>
                          <a:latin typeface="Times New Roman" panose="02020603050405020304" pitchFamily="18" charset="0"/>
                          <a:cs typeface="Times New Roman" panose="02020603050405020304" pitchFamily="18" charset="0"/>
                        </a:rPr>
                        <a:t> жастан асқан</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just">
                        <a:lnSpc>
                          <a:spcPct val="115000"/>
                        </a:lnSpc>
                        <a:spcAft>
                          <a:spcPts val="0"/>
                        </a:spcAft>
                      </a:pPr>
                      <a:r>
                        <a:rPr lang="kk-KZ" sz="1200" dirty="0">
                          <a:effectLst/>
                          <a:latin typeface="Times New Roman" panose="02020603050405020304" pitchFamily="18" charset="0"/>
                          <a:cs typeface="Times New Roman" panose="02020603050405020304" pitchFamily="18" charset="0"/>
                        </a:rPr>
                        <a:t>зейнеткер</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r>
              <a:tr h="385882">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14</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15</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16</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17</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18</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19</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20</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21</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22</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r>
              <a:tr h="385882">
                <a:tc>
                  <a:txBody>
                    <a:bodyPr/>
                    <a:lstStyle/>
                    <a:p>
                      <a:pPr algn="ctr">
                        <a:lnSpc>
                          <a:spcPct val="115000"/>
                        </a:lnSpc>
                        <a:spcAft>
                          <a:spcPts val="0"/>
                        </a:spcAft>
                      </a:pPr>
                      <a:r>
                        <a:rPr lang="kk-KZ" sz="1200" dirty="0">
                          <a:solidFill>
                            <a:schemeClr val="tx1"/>
                          </a:solidFill>
                          <a:effectLst/>
                          <a:highlight>
                            <a:srgbClr val="FFFF00"/>
                          </a:highlight>
                          <a:latin typeface="Times New Roman" panose="02020603050405020304" pitchFamily="18" charset="0"/>
                          <a:cs typeface="Times New Roman" panose="02020603050405020304" pitchFamily="18" charset="0"/>
                        </a:rPr>
                        <a:t>23</a:t>
                      </a:r>
                      <a:endParaRPr lang="ru-RU" sz="11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solidFill>
                            <a:schemeClr val="tx1"/>
                          </a:solidFill>
                          <a:effectLst/>
                          <a:highlight>
                            <a:srgbClr val="FFFF00"/>
                          </a:highlight>
                          <a:latin typeface="Times New Roman" panose="02020603050405020304" pitchFamily="18" charset="0"/>
                          <a:cs typeface="Times New Roman" panose="02020603050405020304" pitchFamily="18" charset="0"/>
                        </a:rPr>
                        <a:t>23</a:t>
                      </a:r>
                      <a:endParaRPr lang="ru-RU" sz="11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solidFill>
                            <a:schemeClr val="tx1"/>
                          </a:solidFill>
                          <a:effectLst/>
                          <a:highlight>
                            <a:srgbClr val="FFFF00"/>
                          </a:highlight>
                          <a:latin typeface="Times New Roman" panose="02020603050405020304" pitchFamily="18" charset="0"/>
                          <a:cs typeface="Times New Roman" panose="02020603050405020304" pitchFamily="18" charset="0"/>
                        </a:rPr>
                        <a:t>3</a:t>
                      </a:r>
                      <a:endParaRPr lang="ru-RU" sz="11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solidFill>
                            <a:schemeClr val="tx1"/>
                          </a:solidFill>
                          <a:effectLst/>
                          <a:highlight>
                            <a:srgbClr val="FFFF00"/>
                          </a:highlight>
                          <a:latin typeface="Times New Roman" panose="02020603050405020304" pitchFamily="18" charset="0"/>
                          <a:cs typeface="Times New Roman" panose="02020603050405020304" pitchFamily="18" charset="0"/>
                        </a:rPr>
                        <a:t>7</a:t>
                      </a:r>
                      <a:endParaRPr lang="ru-RU" sz="11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solidFill>
                            <a:schemeClr val="tx1"/>
                          </a:solidFill>
                          <a:effectLst/>
                          <a:highlight>
                            <a:srgbClr val="FFFF00"/>
                          </a:highlight>
                          <a:latin typeface="Times New Roman" panose="02020603050405020304" pitchFamily="18" charset="0"/>
                          <a:cs typeface="Times New Roman" panose="02020603050405020304" pitchFamily="18" charset="0"/>
                        </a:rPr>
                        <a:t>15</a:t>
                      </a:r>
                      <a:endParaRPr lang="ru-RU" sz="11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solidFill>
                            <a:schemeClr val="tx1"/>
                          </a:solidFill>
                          <a:effectLst/>
                          <a:highlight>
                            <a:srgbClr val="FFFF00"/>
                          </a:highlight>
                          <a:latin typeface="Times New Roman" panose="02020603050405020304" pitchFamily="18" charset="0"/>
                          <a:cs typeface="Times New Roman" panose="02020603050405020304" pitchFamily="18" charset="0"/>
                        </a:rPr>
                        <a:t>3</a:t>
                      </a:r>
                      <a:endParaRPr lang="ru-RU" sz="11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solidFill>
                            <a:schemeClr val="tx1"/>
                          </a:solidFill>
                          <a:effectLst/>
                          <a:highlight>
                            <a:srgbClr val="FFFF00"/>
                          </a:highlight>
                          <a:latin typeface="Times New Roman" panose="02020603050405020304" pitchFamily="18" charset="0"/>
                          <a:cs typeface="Times New Roman" panose="02020603050405020304" pitchFamily="18" charset="0"/>
                        </a:rPr>
                        <a:t>16</a:t>
                      </a:r>
                      <a:endParaRPr lang="ru-RU" sz="11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solidFill>
                            <a:schemeClr val="tx1"/>
                          </a:solidFill>
                          <a:effectLst/>
                          <a:highlight>
                            <a:srgbClr val="FFFF00"/>
                          </a:highlight>
                          <a:latin typeface="Times New Roman" panose="02020603050405020304" pitchFamily="18" charset="0"/>
                          <a:cs typeface="Times New Roman" panose="02020603050405020304" pitchFamily="18" charset="0"/>
                        </a:rPr>
                        <a:t>4</a:t>
                      </a:r>
                      <a:endParaRPr lang="ru-RU" sz="11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c>
                  <a:txBody>
                    <a:bodyPr/>
                    <a:lstStyle/>
                    <a:p>
                      <a:pPr algn="ctr">
                        <a:lnSpc>
                          <a:spcPct val="115000"/>
                        </a:lnSpc>
                        <a:spcAft>
                          <a:spcPts val="0"/>
                        </a:spcAft>
                      </a:pPr>
                      <a:r>
                        <a:rPr lang="kk-KZ" sz="1200" dirty="0">
                          <a:solidFill>
                            <a:schemeClr val="tx1"/>
                          </a:solidFill>
                          <a:effectLst/>
                          <a:highlight>
                            <a:srgbClr val="FFFF00"/>
                          </a:highlight>
                          <a:latin typeface="Times New Roman" panose="02020603050405020304" pitchFamily="18" charset="0"/>
                          <a:cs typeface="Times New Roman" panose="02020603050405020304" pitchFamily="18" charset="0"/>
                        </a:rPr>
                        <a:t>2</a:t>
                      </a:r>
                      <a:endParaRPr lang="ru-RU" sz="11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F0"/>
                    </a:solidFill>
                  </a:tcPr>
                </a:tc>
              </a:tr>
            </a:tbl>
          </a:graphicData>
        </a:graphic>
      </p:graphicFrame>
    </p:spTree>
    <p:extLst>
      <p:ext uri="{BB962C8B-B14F-4D97-AF65-F5344CB8AC3E}">
        <p14:creationId xmlns:p14="http://schemas.microsoft.com/office/powerpoint/2010/main" val="10993526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2773" y="404664"/>
            <a:ext cx="8640960" cy="584775"/>
          </a:xfrm>
          <a:prstGeom prst="rect">
            <a:avLst/>
          </a:prstGeom>
        </p:spPr>
        <p:txBody>
          <a:bodyPr wrap="square">
            <a:spAutoFit/>
          </a:bodyPr>
          <a:lstStyle/>
          <a:p>
            <a:pPr algn="ctr"/>
            <a:r>
              <a:rPr lang="kk-KZ" sz="1600" b="1" dirty="0">
                <a:latin typeface="Times New Roman" panose="02020603050405020304" pitchFamily="18" charset="0"/>
                <a:cs typeface="Times New Roman" panose="02020603050405020304" pitchFamily="18" charset="0"/>
              </a:rPr>
              <a:t>«ФИЛОСОФИЯ» КАФЕДРАСЫНЫҢ  2022-2023 ОҚУ  ЖЫЛЫНДАҒЫ ТӘРБИЕ  ЖҰМЫСЫ</a:t>
            </a:r>
            <a:r>
              <a:rPr lang="kk-KZ" sz="1600" dirty="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591107054"/>
              </p:ext>
            </p:extLst>
          </p:nvPr>
        </p:nvGraphicFramePr>
        <p:xfrm>
          <a:off x="179512" y="1124744"/>
          <a:ext cx="8784221" cy="5544615"/>
        </p:xfrm>
        <a:graphic>
          <a:graphicData uri="http://schemas.openxmlformats.org/drawingml/2006/table">
            <a:tbl>
              <a:tblPr firstRow="1" firstCol="1" bandRow="1">
                <a:tableStyleId>{5C22544A-7EE6-4342-B048-85BDC9FD1C3A}</a:tableStyleId>
              </a:tblPr>
              <a:tblGrid>
                <a:gridCol w="1679064"/>
                <a:gridCol w="7105157"/>
              </a:tblGrid>
              <a:tr h="2044219">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Іс- шара </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17-қазан күні 340-аудиторияда Заң факультетінің студенттеріне Дін туралы іс шара өтілді.</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17-қараша күні 340-аудиторияда Заң факультетінің Философия кафедрасының оқытушысы Каппарова Дана Далабаевнаның ұйымдастыруымен философия мамандығында оқитын студенттермен Бүкіл әлемдік философия күніне орай іс -шара өтілді.</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2044219">
                <a:tc>
                  <a:txBody>
                    <a:bodyPr/>
                    <a:lstStyle/>
                    <a:p>
                      <a:pPr algn="just">
                        <a:lnSpc>
                          <a:spcPct val="115000"/>
                        </a:lnSpc>
                        <a:spcAft>
                          <a:spcPts val="0"/>
                        </a:spcAft>
                      </a:pPr>
                      <a:r>
                        <a:rPr lang="kk-KZ" sz="1400" dirty="0" smtClean="0">
                          <a:effectLst/>
                          <a:latin typeface="Times New Roman" panose="02020603050405020304" pitchFamily="18" charset="0"/>
                          <a:cs typeface="Times New Roman" panose="02020603050405020304" pitchFamily="18" charset="0"/>
                        </a:rPr>
                        <a:t>Тәлімгерлік </a:t>
                      </a:r>
                      <a:r>
                        <a:rPr lang="kk-KZ" sz="1400" dirty="0">
                          <a:effectLst/>
                          <a:latin typeface="Times New Roman" panose="02020603050405020304" pitchFamily="18" charset="0"/>
                          <a:cs typeface="Times New Roman" panose="02020603050405020304" pitchFamily="18" charset="0"/>
                        </a:rPr>
                        <a:t>сағат</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Философия кафедрасына қарасты топ бар</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ЮМ-22-6к тәлімгері Бекмурзаева Б</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ЮМ-21-6к тәлімгері Ботабаев Г</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ЮМ-20-6к тәлімгері Балтабаев Н</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ЮМ -19-6к тәлімгері Жолдыбаева М</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осы топтар кестеге сәйкес тәлімгер сағатын өткізіп класс румға хаттамасын жүктеп отыр.</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1456177">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Жатақханаға кезекшілік</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1-ші жатақханаға  24-қараша күні аға оқытушы Балтабаев Нұрлан Құдабергенұлы кезекшілік жасады</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1-ші жатақханаға  16-желтоқсан күні аға оқытушы Есіркеп Гүлбану Жарқынбекқызы кезекшілік жасады</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6651084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548680"/>
            <a:ext cx="6768752" cy="338554"/>
          </a:xfrm>
          <a:prstGeom prst="rect">
            <a:avLst/>
          </a:prstGeom>
        </p:spPr>
        <p:txBody>
          <a:bodyPr wrap="square">
            <a:spAutoFit/>
          </a:bodyPr>
          <a:lstStyle/>
          <a:p>
            <a:pPr algn="ctr"/>
            <a:r>
              <a:rPr lang="kk-KZ" sz="1600" b="1" dirty="0">
                <a:latin typeface="Times New Roman" panose="02020603050405020304" pitchFamily="18" charset="0"/>
                <a:cs typeface="Times New Roman" panose="02020603050405020304" pitchFamily="18" charset="0"/>
              </a:rPr>
              <a:t>РУХАНИ-АДАМГЕРШІЛІК ТӘРБИЕ</a:t>
            </a:r>
            <a:endParaRPr lang="ru-RU" sz="1600"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4785100"/>
              </p:ext>
            </p:extLst>
          </p:nvPr>
        </p:nvGraphicFramePr>
        <p:xfrm>
          <a:off x="107504" y="1124744"/>
          <a:ext cx="8928993" cy="5544615"/>
        </p:xfrm>
        <a:graphic>
          <a:graphicData uri="http://schemas.openxmlformats.org/drawingml/2006/table">
            <a:tbl>
              <a:tblPr firstRow="1" firstCol="1" bandRow="1">
                <a:tableStyleId>{5C22544A-7EE6-4342-B048-85BDC9FD1C3A}</a:tableStyleId>
              </a:tblPr>
              <a:tblGrid>
                <a:gridCol w="498180"/>
                <a:gridCol w="5289666"/>
                <a:gridCol w="3141147"/>
              </a:tblGrid>
              <a:tr h="853622">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dirty="0">
                          <a:solidFill>
                            <a:schemeClr val="accent1"/>
                          </a:solidFill>
                          <a:effectLst/>
                          <a:latin typeface="Times New Roman" panose="02020603050405020304" pitchFamily="18" charset="0"/>
                          <a:cs typeface="Times New Roman" panose="02020603050405020304" pitchFamily="18" charset="0"/>
                        </a:rPr>
                        <a:t>Рухани жаңғыру бағдарламасы бойынша өткізілетін іс шаралар</a:t>
                      </a:r>
                      <a:endParaRPr lang="ru-RU" sz="14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c>
                  <a:txBody>
                    <a:bodyPr/>
                    <a:lstStyle/>
                    <a:p>
                      <a:pPr algn="ctr">
                        <a:lnSpc>
                          <a:spcPct val="115000"/>
                        </a:lnSpc>
                        <a:spcAft>
                          <a:spcPts val="0"/>
                        </a:spcAft>
                      </a:pPr>
                      <a:r>
                        <a:rPr lang="kk-KZ" sz="1400" dirty="0">
                          <a:solidFill>
                            <a:schemeClr val="accent1"/>
                          </a:solidFill>
                          <a:effectLst/>
                          <a:latin typeface="Times New Roman" panose="02020603050405020304" pitchFamily="18" charset="0"/>
                          <a:cs typeface="Times New Roman" panose="02020603050405020304" pitchFamily="18" charset="0"/>
                        </a:rPr>
                        <a:t>Жауаптылар</a:t>
                      </a:r>
                      <a:endParaRPr lang="ru-RU" sz="1400" dirty="0">
                        <a:solidFill>
                          <a:schemeClr val="accent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r>
              <a:tr h="414901">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1</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«Білімдіден шыққан сөз, талаптыға болсын кез...»</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Ботабаев Ғ.Е.</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r>
              <a:tr h="1737050">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2</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ҚР Президенті Қ.К.Тоқаевтың   жыл сайынғы Қазақстан халқына Жолдауын академиялық топтарда насихаттау жасау</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Арынгазиева Б.Б.</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Ботабаев Ғ.Е.</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Балтабаев Н.Қ.</a:t>
                      </a:r>
                      <a:endParaRPr lang="ru-RU" sz="14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Жолдабаева М.С.</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r>
              <a:tr h="414901">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3</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«Жемқорлықсыз болашақ»</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Арынгазиева Б.Б.</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r>
              <a:tr h="855618">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4</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«Алаш ардақтысы Темірбек Жүргеновтың тарихи жолы»</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Арынгазиева Б.Б.</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r>
              <a:tr h="853622">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5</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«Қазақстан Республикасының тәуелсіздігінің маңыздылы»</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Ботабаев Ғ.Е.</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r>
              <a:tr h="414901">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6</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«Тәуелсіздіктің ұлы рухы Желтоқсан»</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Балтабаев Н.Қ.</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bg2"/>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235387"/>
            <a:ext cx="7560839" cy="338554"/>
          </a:xfrm>
          <a:prstGeom prst="rect">
            <a:avLst/>
          </a:prstGeom>
        </p:spPr>
        <p:txBody>
          <a:bodyPr wrap="square">
            <a:spAutoFit/>
          </a:bodyPr>
          <a:lstStyle/>
          <a:p>
            <a:pPr algn="ctr"/>
            <a:r>
              <a:rPr lang="kk-KZ" sz="1600" b="1" dirty="0" smtClean="0">
                <a:latin typeface="Times New Roman" panose="02020603050405020304" pitchFamily="18" charset="0"/>
                <a:cs typeface="Times New Roman" panose="02020603050405020304" pitchFamily="18" charset="0"/>
              </a:rPr>
              <a:t>КӘСІБИ БАҒДАР БЕРУ ЖҰМЫСЫ</a:t>
            </a:r>
            <a:endParaRPr lang="ru-RU" sz="1600"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494922003"/>
              </p:ext>
            </p:extLst>
          </p:nvPr>
        </p:nvGraphicFramePr>
        <p:xfrm>
          <a:off x="107505" y="579128"/>
          <a:ext cx="8928991" cy="2208276"/>
        </p:xfrm>
        <a:graphic>
          <a:graphicData uri="http://schemas.openxmlformats.org/drawingml/2006/table">
            <a:tbl>
              <a:tblPr firstRow="1" firstCol="1" bandRow="1">
                <a:tableStyleId>{5C22544A-7EE6-4342-B048-85BDC9FD1C3A}</a:tableStyleId>
              </a:tblPr>
              <a:tblGrid>
                <a:gridCol w="2126923"/>
                <a:gridCol w="1275814"/>
                <a:gridCol w="1869888"/>
                <a:gridCol w="1933720"/>
                <a:gridCol w="1722646"/>
              </a:tblGrid>
              <a:tr h="936105">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Шымкент қаласының мектептері</a:t>
                      </a:r>
                      <a:endParaRPr lang="ru-RU" sz="14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solidFill>
                  </a:tcPr>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Оқушылар саны</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solidFill>
                  </a:tcPr>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Гуманитарлық мамандықтарды таңдаған оқушылар пайызы</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solidFill>
                  </a:tcPr>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Жаратылыстану</a:t>
                      </a:r>
                      <a:endParaRPr lang="ru-RU" sz="14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мамандықтар</a:t>
                      </a:r>
                      <a:endParaRPr lang="ru-RU" sz="14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таңдаған оқушылар пайызы</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solidFill>
                  </a:tcPr>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Жауапты тұлғалар</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solidFill>
                  </a:tcPr>
                </a:tc>
              </a:tr>
              <a:tr h="211171">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№52 мектеп-лицей </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63</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38</a:t>
                      </a:r>
                      <a:r>
                        <a:rPr lang="en-US" sz="1400" dirty="0">
                          <a:effectLst/>
                          <a:latin typeface="Times New Roman" panose="02020603050405020304" pitchFamily="18" charset="0"/>
                          <a:cs typeface="Times New Roman" panose="02020603050405020304" pitchFamily="18" charset="0"/>
                        </a:rPr>
                        <a:t>%</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en-US" sz="1400" dirty="0">
                          <a:effectLst/>
                          <a:latin typeface="Times New Roman" panose="02020603050405020304" pitchFamily="18" charset="0"/>
                          <a:cs typeface="Times New Roman" panose="02020603050405020304" pitchFamily="18" charset="0"/>
                        </a:rPr>
                        <a:t>62%</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А.Ж.Бимырзаева</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r>
              <a:tr h="396599">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№95 жалпы орта білім беру мектебі</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41</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27%</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63%</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М.Ә.Әбілдә</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446406">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Сареми атындағы </a:t>
                      </a:r>
                      <a:r>
                        <a:rPr lang="ru-RU" sz="1400" dirty="0">
                          <a:effectLst/>
                          <a:latin typeface="Times New Roman" panose="02020603050405020304" pitchFamily="18" charset="0"/>
                          <a:cs typeface="Times New Roman" panose="02020603050405020304" pitchFamily="18" charset="0"/>
                        </a:rPr>
                        <a:t>№</a:t>
                      </a:r>
                      <a:r>
                        <a:rPr lang="kk-KZ" sz="1400" dirty="0">
                          <a:effectLst/>
                          <a:latin typeface="Times New Roman" panose="02020603050405020304" pitchFamily="18" charset="0"/>
                          <a:cs typeface="Times New Roman" panose="02020603050405020304" pitchFamily="18" charset="0"/>
                        </a:rPr>
                        <a:t>107 мектеп-лицей</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a:effectLst/>
                          <a:latin typeface="Times New Roman" panose="02020603050405020304" pitchFamily="18" charset="0"/>
                          <a:cs typeface="Times New Roman" panose="02020603050405020304" pitchFamily="18" charset="0"/>
                        </a:rPr>
                        <a:t>100</a:t>
                      </a:r>
                      <a:endParaRPr lang="ru-RU" sz="14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48%</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52</a:t>
                      </a:r>
                      <a:r>
                        <a:rPr lang="ru-RU" sz="1400" dirty="0">
                          <a:effectLst/>
                          <a:latin typeface="Times New Roman" panose="02020603050405020304" pitchFamily="18" charset="0"/>
                          <a:cs typeface="Times New Roman" panose="02020603050405020304" pitchFamily="18" charset="0"/>
                        </a:rPr>
                        <a:t>%</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400" dirty="0">
                          <a:effectLst/>
                          <a:latin typeface="Times New Roman" panose="02020603050405020304" pitchFamily="18" charset="0"/>
                          <a:cs typeface="Times New Roman" panose="02020603050405020304" pitchFamily="18" charset="0"/>
                        </a:rPr>
                        <a:t>Б.Нуралиев</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pic>
        <p:nvPicPr>
          <p:cNvPr id="5" name="Рисунок 4"/>
          <p:cNvPicPr/>
          <p:nvPr/>
        </p:nvPicPr>
        <p:blipFill rotWithShape="1">
          <a:blip r:embed="rId2">
            <a:extLst>
              <a:ext uri="{28A0092B-C50C-407E-A947-70E740481C1C}">
                <a14:useLocalDpi xmlns:a14="http://schemas.microsoft.com/office/drawing/2010/main" val="0"/>
              </a:ext>
            </a:extLst>
          </a:blip>
          <a:srcRect t="27219" r="-10" b="17429"/>
          <a:stretch/>
        </p:blipFill>
        <p:spPr bwMode="auto">
          <a:xfrm>
            <a:off x="107504" y="2852936"/>
            <a:ext cx="8928992" cy="3888432"/>
          </a:xfrm>
          <a:prstGeom prst="rect">
            <a:avLst/>
          </a:prstGeom>
          <a:ln>
            <a:noFill/>
          </a:ln>
          <a:extLst>
            <a:ext uri="{53640926-AAD7-44D8-BBD7-CCE9431645EC}">
              <a14:shadowObscured xmlns:a14="http://schemas.microsoft.com/office/drawing/2010/main"/>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404664"/>
            <a:ext cx="8784976" cy="307777"/>
          </a:xfrm>
          <a:prstGeom prst="rect">
            <a:avLst/>
          </a:prstGeom>
        </p:spPr>
        <p:txBody>
          <a:bodyPr wrap="square">
            <a:spAutoFit/>
          </a:bodyPr>
          <a:lstStyle/>
          <a:p>
            <a:pPr algn="ctr"/>
            <a:r>
              <a:rPr lang="kk-KZ" sz="1400" b="1" dirty="0">
                <a:latin typeface="Times New Roman" panose="02020603050405020304" pitchFamily="18" charset="0"/>
                <a:cs typeface="Times New Roman" panose="02020603050405020304" pitchFamily="18" charset="0"/>
              </a:rPr>
              <a:t>ХАЛЫҚАРАЛЫҚ ЫНТЫМАҚТАСТЫҚ ЖӘНЕ АКАДЕМИЯЛЫҚ ҰТҚЫРЛЫҚ </a:t>
            </a:r>
            <a:endParaRPr lang="ru-RU" sz="1400" b="1"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282529429"/>
              </p:ext>
            </p:extLst>
          </p:nvPr>
        </p:nvGraphicFramePr>
        <p:xfrm>
          <a:off x="107503" y="836712"/>
          <a:ext cx="8928994" cy="5904657"/>
        </p:xfrm>
        <a:graphic>
          <a:graphicData uri="http://schemas.openxmlformats.org/drawingml/2006/table">
            <a:tbl>
              <a:tblPr firstRow="1" firstCol="1" bandRow="1">
                <a:tableStyleId>{5C22544A-7EE6-4342-B048-85BDC9FD1C3A}</a:tableStyleId>
              </a:tblPr>
              <a:tblGrid>
                <a:gridCol w="446851"/>
                <a:gridCol w="1675243"/>
                <a:gridCol w="1218600"/>
                <a:gridCol w="1313848"/>
                <a:gridCol w="2630364"/>
                <a:gridCol w="1644088"/>
              </a:tblGrid>
              <a:tr h="562349">
                <a:tc>
                  <a:txBody>
                    <a:bodyPr/>
                    <a:lstStyle/>
                    <a:p>
                      <a:pPr algn="just">
                        <a:lnSpc>
                          <a:spcPct val="115000"/>
                        </a:lnSpc>
                        <a:spcAft>
                          <a:spcPts val="0"/>
                        </a:spcAft>
                      </a:pPr>
                      <a:r>
                        <a:rPr lang="kk-KZ" sz="1200" dirty="0">
                          <a:effectLst/>
                        </a:rPr>
                        <a:t>№</a:t>
                      </a:r>
                      <a:endParaRPr lang="ru-RU" sz="1100" dirty="0">
                        <a:effectLst/>
                        <a:latin typeface="Calibri"/>
                        <a:ea typeface="Times New Roman"/>
                        <a:cs typeface="Times New Roman"/>
                      </a:endParaRPr>
                    </a:p>
                  </a:txBody>
                  <a:tcPr marL="68159" marR="68159"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Іс-шараның атауы</a:t>
                      </a:r>
                      <a:endParaRPr lang="ru-RU" sz="1400" dirty="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Қай жерде</a:t>
                      </a:r>
                      <a:endParaRPr lang="ru-RU" sz="140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Күні</a:t>
                      </a:r>
                      <a:endParaRPr lang="ru-RU" sz="140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Ұйымдастырушы</a:t>
                      </a:r>
                      <a:endParaRPr lang="ru-RU" sz="140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Нәтижесі </a:t>
                      </a:r>
                      <a:endParaRPr lang="ru-RU" sz="140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r>
              <a:tr h="2811741">
                <a:tc>
                  <a:txBody>
                    <a:bodyPr/>
                    <a:lstStyle/>
                    <a:p>
                      <a:pPr algn="just">
                        <a:lnSpc>
                          <a:spcPct val="115000"/>
                        </a:lnSpc>
                        <a:spcAft>
                          <a:spcPts val="0"/>
                        </a:spcAft>
                      </a:pPr>
                      <a:r>
                        <a:rPr lang="kk-KZ" sz="1200" dirty="0">
                          <a:effectLst/>
                        </a:rPr>
                        <a:t>1</a:t>
                      </a:r>
                      <a:endParaRPr lang="ru-RU" sz="1100" dirty="0">
                        <a:effectLst/>
                        <a:latin typeface="Calibri"/>
                        <a:ea typeface="Times New Roman"/>
                        <a:cs typeface="Times New Roman"/>
                      </a:endParaRPr>
                    </a:p>
                  </a:txBody>
                  <a:tcPr marL="68159" marR="68159" marT="0" marB="0"/>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«Тұрки тілдес халықтардың философиясы мен мәдениеті: тарих, бүгін және келешек» тақырыбында III Халықаралық симпозиум</a:t>
                      </a:r>
                      <a:endParaRPr lang="ru-RU" sz="1400" dirty="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Ташкент </a:t>
                      </a:r>
                      <a:endParaRPr lang="ru-RU" sz="1400" dirty="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15.10.2022</a:t>
                      </a:r>
                      <a:endParaRPr lang="ru-RU" sz="1400" dirty="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М.Ауезова атындағы Оңтүстік Қазақстан университеті мен Өзбекстан Халықаралық Ислам академиясы</a:t>
                      </a:r>
                      <a:endParaRPr lang="ru-RU" sz="140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Ғылыми мақалалар жарияланды</a:t>
                      </a:r>
                      <a:endParaRPr lang="ru-RU" sz="140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r>
              <a:tr h="2530567">
                <a:tc>
                  <a:txBody>
                    <a:bodyPr/>
                    <a:lstStyle/>
                    <a:p>
                      <a:pPr algn="just">
                        <a:lnSpc>
                          <a:spcPct val="115000"/>
                        </a:lnSpc>
                        <a:spcAft>
                          <a:spcPts val="0"/>
                        </a:spcAft>
                      </a:pPr>
                      <a:r>
                        <a:rPr lang="kk-KZ" sz="1200">
                          <a:effectLst/>
                        </a:rPr>
                        <a:t>2</a:t>
                      </a:r>
                      <a:endParaRPr lang="ru-RU" sz="1100">
                        <a:effectLst/>
                        <a:latin typeface="Calibri"/>
                        <a:ea typeface="Times New Roman"/>
                        <a:cs typeface="Times New Roman"/>
                      </a:endParaRPr>
                    </a:p>
                  </a:txBody>
                  <a:tcPr marL="68159" marR="68159" marT="0" marB="0"/>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Туркияның Кастамону университетінің ғалымы, философия PhD докторы Қажы Ахмет Шимшекпен кездесу </a:t>
                      </a:r>
                      <a:endParaRPr lang="ru-RU" sz="140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a:effectLst/>
                          <a:latin typeface="Times New Roman" panose="02020603050405020304" pitchFamily="18" charset="0"/>
                          <a:cs typeface="Times New Roman" panose="02020603050405020304" pitchFamily="18" charset="0"/>
                        </a:rPr>
                        <a:t>Шымкент </a:t>
                      </a:r>
                      <a:endParaRPr lang="ru-RU" sz="140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02.12.2022</a:t>
                      </a:r>
                      <a:endParaRPr lang="ru-RU" sz="1400" dirty="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М.Ауезова атындағы Оңтүстік Қазақстан университеті</a:t>
                      </a:r>
                      <a:endParaRPr lang="ru-RU" sz="1400" dirty="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Тәрбиелік іс-шара</a:t>
                      </a:r>
                      <a:endParaRPr lang="ru-RU" sz="1400" dirty="0">
                        <a:effectLst/>
                        <a:latin typeface="Times New Roman" panose="02020603050405020304" pitchFamily="18" charset="0"/>
                        <a:ea typeface="Times New Roman"/>
                        <a:cs typeface="Times New Roman" panose="02020603050405020304" pitchFamily="18" charset="0"/>
                      </a:endParaRPr>
                    </a:p>
                  </a:txBody>
                  <a:tcPr marL="68159" marR="68159" marT="0" marB="0">
                    <a:solidFill>
                      <a:srgbClr val="00B0F0"/>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0229"/>
            <a:ext cx="9144000" cy="1446550"/>
          </a:xfrm>
          <a:prstGeom prst="rect">
            <a:avLst/>
          </a:prstGeom>
        </p:spPr>
        <p:txBody>
          <a:bodyPr wrap="square">
            <a:spAutoFit/>
          </a:bodyPr>
          <a:lstStyle/>
          <a:p>
            <a:pPr algn="ctr"/>
            <a:endParaRPr lang="kk-KZ" sz="1400" b="1" dirty="0" smtClean="0">
              <a:latin typeface="Times New Roman" panose="02020603050405020304" pitchFamily="18" charset="0"/>
              <a:cs typeface="Times New Roman" panose="02020603050405020304" pitchFamily="18" charset="0"/>
            </a:endParaRPr>
          </a:p>
          <a:p>
            <a:pPr algn="ctr"/>
            <a:r>
              <a:rPr lang="kk-KZ" sz="1400" b="1" dirty="0" smtClean="0">
                <a:latin typeface="Times New Roman" panose="02020603050405020304" pitchFamily="18" charset="0"/>
                <a:cs typeface="Times New Roman" panose="02020603050405020304" pitchFamily="18" charset="0"/>
              </a:rPr>
              <a:t>АКАДЕМИЯЛЫҚ </a:t>
            </a:r>
            <a:r>
              <a:rPr lang="kk-KZ" sz="1400" b="1" dirty="0">
                <a:latin typeface="Times New Roman" panose="02020603050405020304" pitchFamily="18" charset="0"/>
                <a:cs typeface="Times New Roman" panose="02020603050405020304" pitchFamily="18" charset="0"/>
              </a:rPr>
              <a:t>ҰТҚЫРЛЫҚ БОЙЫНША ШЕТ ЕЛДЕН КЕЛГЕН ҒЫЛЫМИ ТАҒЫЛЫМДАМАДАН ӨТКЕН </a:t>
            </a:r>
            <a:r>
              <a:rPr lang="kk-KZ" sz="1400" b="1" dirty="0" smtClean="0">
                <a:latin typeface="Times New Roman" panose="02020603050405020304" pitchFamily="18" charset="0"/>
                <a:cs typeface="Times New Roman" panose="02020603050405020304" pitchFamily="18" charset="0"/>
              </a:rPr>
              <a:t>ОПҚ</a:t>
            </a:r>
          </a:p>
          <a:p>
            <a:pPr algn="ctr"/>
            <a:r>
              <a:rPr lang="kk-KZ" sz="1400" b="1" dirty="0">
                <a:latin typeface="Times New Roman" panose="02020603050405020304" pitchFamily="18" charset="0"/>
                <a:cs typeface="Times New Roman" panose="02020603050405020304" pitchFamily="18" charset="0"/>
              </a:rPr>
              <a:t>АКАДЕМИЯЛЫҚ ҰТҚЫРЛЫҚ БОЙЫНША КАФЕДРАНЫҢ ПРОФЕССОР-ОҚЫТУШЫЛАРЫНЫҢ ШЕТ ЕЛДЕ ҒЫЛЫМИ ТАҒЫЛЫМДАМАДАН ӨТУІ </a:t>
            </a:r>
            <a:endParaRPr lang="ru-RU" sz="1400" b="1" dirty="0">
              <a:latin typeface="Times New Roman" panose="02020603050405020304" pitchFamily="18" charset="0"/>
              <a:cs typeface="Times New Roman" panose="02020603050405020304" pitchFamily="18" charset="0"/>
            </a:endParaRPr>
          </a:p>
          <a:p>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576176591"/>
              </p:ext>
            </p:extLst>
          </p:nvPr>
        </p:nvGraphicFramePr>
        <p:xfrm>
          <a:off x="179512" y="1268760"/>
          <a:ext cx="8784976" cy="3173072"/>
        </p:xfrm>
        <a:graphic>
          <a:graphicData uri="http://schemas.openxmlformats.org/drawingml/2006/table">
            <a:tbl>
              <a:tblPr firstRow="1" firstCol="1" bandRow="1">
                <a:tableStyleId>{5C22544A-7EE6-4342-B048-85BDC9FD1C3A}</a:tableStyleId>
              </a:tblPr>
              <a:tblGrid>
                <a:gridCol w="720080"/>
                <a:gridCol w="1008112"/>
                <a:gridCol w="3456384"/>
                <a:gridCol w="3600400"/>
              </a:tblGrid>
              <a:tr h="240645">
                <a:tc>
                  <a:txBody>
                    <a:bodyPr/>
                    <a:lstStyle/>
                    <a:p>
                      <a:pPr algn="just">
                        <a:lnSpc>
                          <a:spcPct val="115000"/>
                        </a:lnSpc>
                        <a:spcAft>
                          <a:spcPts val="0"/>
                        </a:spcAft>
                      </a:pPr>
                      <a:r>
                        <a:rPr lang="kk-KZ"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just">
                        <a:lnSpc>
                          <a:spcPct val="115000"/>
                        </a:lnSpc>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Мерзімі </a:t>
                      </a:r>
                      <a:endParaRPr lang="ru-RU" sz="1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Аты жөні</a:t>
                      </a:r>
                      <a:endParaRPr lang="ru-RU" sz="1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Мекеменің атауы</a:t>
                      </a:r>
                      <a:endParaRPr lang="ru-RU" sz="1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711973">
                <a:tc>
                  <a:txBody>
                    <a:bodyPr/>
                    <a:lstStyle/>
                    <a:p>
                      <a:pPr algn="just">
                        <a:lnSpc>
                          <a:spcPct val="115000"/>
                        </a:lnSpc>
                        <a:spcAft>
                          <a:spcPts val="0"/>
                        </a:spcAft>
                      </a:pPr>
                      <a:r>
                        <a:rPr lang="kk-KZ" sz="1400" dirty="0">
                          <a:solidFill>
                            <a:srgbClr val="FFFF00"/>
                          </a:solidFill>
                          <a:effectLst/>
                          <a:latin typeface="Times New Roman" panose="02020603050405020304" pitchFamily="18" charset="0"/>
                          <a:cs typeface="Times New Roman" panose="02020603050405020304" pitchFamily="18" charset="0"/>
                        </a:rPr>
                        <a:t>1</a:t>
                      </a:r>
                      <a:endParaRPr lang="ru-RU" sz="1400" dirty="0">
                        <a:solidFill>
                          <a:srgbClr val="FFFF00"/>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05-09.12.22</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Философия PhD докторы Туляев Авазбек Ильхамович, </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Өзбекстан Республикасынан Мырза Ұлықбек атындағы Өзбекстан Ұлттық университеті</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711973">
                <a:tc>
                  <a:txBody>
                    <a:bodyPr/>
                    <a:lstStyle/>
                    <a:p>
                      <a:pPr algn="just">
                        <a:lnSpc>
                          <a:spcPct val="115000"/>
                        </a:lnSpc>
                        <a:spcAft>
                          <a:spcPts val="0"/>
                        </a:spcAft>
                      </a:pPr>
                      <a:r>
                        <a:rPr lang="kk-KZ" sz="1400" dirty="0">
                          <a:solidFill>
                            <a:srgbClr val="FFFF00"/>
                          </a:solidFill>
                          <a:effectLst/>
                          <a:latin typeface="Times New Roman" panose="02020603050405020304" pitchFamily="18" charset="0"/>
                          <a:cs typeface="Times New Roman" panose="02020603050405020304" pitchFamily="18" charset="0"/>
                        </a:rPr>
                        <a:t>2</a:t>
                      </a:r>
                      <a:endParaRPr lang="ru-RU" sz="1400" dirty="0">
                        <a:solidFill>
                          <a:srgbClr val="FFFF00"/>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just">
                        <a:lnSpc>
                          <a:spcPct val="115000"/>
                        </a:lnSpc>
                        <a:spcAft>
                          <a:spcPts val="0"/>
                        </a:spcAft>
                      </a:pPr>
                      <a:r>
                        <a:rPr lang="kk-KZ" sz="1400">
                          <a:solidFill>
                            <a:schemeClr val="accent1">
                              <a:lumMod val="75000"/>
                            </a:schemeClr>
                          </a:solidFill>
                          <a:effectLst/>
                          <a:latin typeface="Times New Roman" panose="02020603050405020304" pitchFamily="18" charset="0"/>
                          <a:cs typeface="Times New Roman" panose="02020603050405020304" pitchFamily="18" charset="0"/>
                        </a:rPr>
                        <a:t>05-09.12.22</a:t>
                      </a:r>
                      <a:endParaRPr lang="ru-RU" sz="140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Философия  PhD докторы Шадиметова Гулчехра Мамуровна</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Өзбекстан Республикасынан Мырза Ұлықбек атындағы Өзбекстан Ұлттық университеті</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751881">
                <a:tc>
                  <a:txBody>
                    <a:bodyPr/>
                    <a:lstStyle/>
                    <a:p>
                      <a:pPr algn="just">
                        <a:lnSpc>
                          <a:spcPct val="115000"/>
                        </a:lnSpc>
                        <a:spcAft>
                          <a:spcPts val="0"/>
                        </a:spcAft>
                      </a:pPr>
                      <a:r>
                        <a:rPr lang="kk-KZ" sz="1400" dirty="0">
                          <a:solidFill>
                            <a:srgbClr val="FFFF00"/>
                          </a:solidFill>
                          <a:effectLst/>
                          <a:latin typeface="Times New Roman" panose="02020603050405020304" pitchFamily="18" charset="0"/>
                          <a:cs typeface="Times New Roman" panose="02020603050405020304" pitchFamily="18" charset="0"/>
                        </a:rPr>
                        <a:t>3</a:t>
                      </a:r>
                      <a:endParaRPr lang="ru-RU" sz="1400" dirty="0">
                        <a:solidFill>
                          <a:srgbClr val="FFFF00"/>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just">
                        <a:lnSpc>
                          <a:spcPct val="115000"/>
                        </a:lnSpc>
                        <a:spcAft>
                          <a:spcPts val="0"/>
                        </a:spcAft>
                      </a:pPr>
                      <a:r>
                        <a:rPr lang="kk-KZ" sz="1400">
                          <a:solidFill>
                            <a:schemeClr val="accent1">
                              <a:lumMod val="75000"/>
                            </a:schemeClr>
                          </a:solidFill>
                          <a:effectLst/>
                          <a:latin typeface="Times New Roman" panose="02020603050405020304" pitchFamily="18" charset="0"/>
                          <a:cs typeface="Times New Roman" panose="02020603050405020304" pitchFamily="18" charset="0"/>
                        </a:rPr>
                        <a:t>12-14.12.22</a:t>
                      </a:r>
                      <a:endParaRPr lang="ru-RU" sz="140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Философия   ғылымдарының докторы, профессор Мадаева Шахноза Омонуллаевна </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Өзбекстан Республикасынан Мырза Ұлықбек атындағы Өзбекстан Ұлттық университеті</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751881">
                <a:tc>
                  <a:txBody>
                    <a:bodyPr/>
                    <a:lstStyle/>
                    <a:p>
                      <a:pPr algn="just">
                        <a:lnSpc>
                          <a:spcPct val="115000"/>
                        </a:lnSpc>
                        <a:spcAft>
                          <a:spcPts val="0"/>
                        </a:spcAft>
                      </a:pPr>
                      <a:r>
                        <a:rPr lang="kk-KZ" sz="1400" dirty="0">
                          <a:solidFill>
                            <a:srgbClr val="FFFF00"/>
                          </a:solidFill>
                          <a:effectLst/>
                          <a:latin typeface="Times New Roman" panose="02020603050405020304" pitchFamily="18" charset="0"/>
                          <a:cs typeface="Times New Roman" panose="02020603050405020304" pitchFamily="18" charset="0"/>
                        </a:rPr>
                        <a:t>4</a:t>
                      </a:r>
                      <a:endParaRPr lang="ru-RU" sz="1400" dirty="0">
                        <a:solidFill>
                          <a:srgbClr val="FFFF00"/>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just">
                        <a:lnSpc>
                          <a:spcPct val="115000"/>
                        </a:lnSpc>
                        <a:spcAft>
                          <a:spcPts val="0"/>
                        </a:spcAft>
                      </a:pPr>
                      <a:r>
                        <a:rPr lang="kk-KZ" sz="1400">
                          <a:solidFill>
                            <a:schemeClr val="accent1">
                              <a:lumMod val="75000"/>
                            </a:schemeClr>
                          </a:solidFill>
                          <a:effectLst/>
                          <a:latin typeface="Times New Roman" panose="02020603050405020304" pitchFamily="18" charset="0"/>
                          <a:cs typeface="Times New Roman" panose="02020603050405020304" pitchFamily="18" charset="0"/>
                        </a:rPr>
                        <a:t>12-14.12.22</a:t>
                      </a:r>
                      <a:endParaRPr lang="ru-RU" sz="140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Философия  ғылымдарының докторы, профессор Сафарова Нигора Олимовна</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 Өзбекстан Ресубликасынан Навоий мемлекеттік педагогикалық институты </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bl>
          </a:graphicData>
        </a:graphic>
      </p:graphicFrame>
      <p:graphicFrame>
        <p:nvGraphicFramePr>
          <p:cNvPr id="4" name="Таблица 3"/>
          <p:cNvGraphicFramePr>
            <a:graphicFrameLocks noGrp="1"/>
          </p:cNvGraphicFramePr>
          <p:nvPr>
            <p:extLst>
              <p:ext uri="{D42A27DB-BD31-4B8C-83A1-F6EECF244321}">
                <p14:modId xmlns:p14="http://schemas.microsoft.com/office/powerpoint/2010/main" val="726018095"/>
              </p:ext>
            </p:extLst>
          </p:nvPr>
        </p:nvGraphicFramePr>
        <p:xfrm>
          <a:off x="179512" y="4581128"/>
          <a:ext cx="8802978" cy="2088232"/>
        </p:xfrm>
        <a:graphic>
          <a:graphicData uri="http://schemas.openxmlformats.org/drawingml/2006/table">
            <a:tbl>
              <a:tblPr firstRow="1" firstCol="1" bandRow="1">
                <a:tableStyleId>{5C22544A-7EE6-4342-B048-85BDC9FD1C3A}</a:tableStyleId>
              </a:tblPr>
              <a:tblGrid>
                <a:gridCol w="385935"/>
                <a:gridCol w="1040766"/>
                <a:gridCol w="3844834"/>
                <a:gridCol w="3531443"/>
              </a:tblGrid>
              <a:tr h="696076">
                <a:tc>
                  <a:txBody>
                    <a:bodyPr/>
                    <a:lstStyle/>
                    <a:p>
                      <a:pPr algn="just">
                        <a:lnSpc>
                          <a:spcPct val="115000"/>
                        </a:lnSpc>
                        <a:spcAft>
                          <a:spcPts val="0"/>
                        </a:spcAft>
                      </a:pPr>
                      <a:r>
                        <a:rPr lang="kk-KZ" sz="1200" dirty="0">
                          <a:effectLst/>
                        </a:rPr>
                        <a:t> </a:t>
                      </a:r>
                      <a:endParaRPr lang="ru-RU" sz="1100" dirty="0">
                        <a:effectLst/>
                        <a:latin typeface="Calibri"/>
                        <a:ea typeface="Times New Roman"/>
                        <a:cs typeface="Times New Roman"/>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Мерзімі </a:t>
                      </a:r>
                      <a:endParaRPr lang="ru-RU" sz="1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Аты жөні</a:t>
                      </a:r>
                      <a:endParaRPr lang="ru-RU" sz="1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tx1"/>
                          </a:solidFill>
                          <a:effectLst/>
                          <a:latin typeface="Times New Roman" panose="02020603050405020304" pitchFamily="18" charset="0"/>
                          <a:cs typeface="Times New Roman" panose="02020603050405020304" pitchFamily="18" charset="0"/>
                        </a:rPr>
                        <a:t>Мекеменің атауы</a:t>
                      </a:r>
                      <a:endParaRPr lang="ru-RU" sz="1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r h="1392156">
                <a:tc>
                  <a:txBody>
                    <a:bodyPr/>
                    <a:lstStyle/>
                    <a:p>
                      <a:pPr algn="just">
                        <a:lnSpc>
                          <a:spcPct val="115000"/>
                        </a:lnSpc>
                        <a:spcAft>
                          <a:spcPts val="0"/>
                        </a:spcAft>
                      </a:pPr>
                      <a:r>
                        <a:rPr lang="kk-KZ" sz="1200" dirty="0">
                          <a:effectLst/>
                        </a:rPr>
                        <a:t>1</a:t>
                      </a:r>
                      <a:endParaRPr lang="ru-RU" sz="1100" dirty="0">
                        <a:effectLst/>
                        <a:latin typeface="Calibri"/>
                        <a:ea typeface="Times New Roman"/>
                        <a:cs typeface="Times New Roman"/>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15-16.12.22</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Философия ғылымдарының кандидаты, доцент Рахимшикова Мавлуда  Каримжановна</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c>
                  <a:txBody>
                    <a:bodyPr/>
                    <a:lstStyle/>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Өзбекстан Республикасына </a:t>
                      </a:r>
                      <a:endParaRPr lang="ru-RU" sz="1400" dirty="0">
                        <a:solidFill>
                          <a:schemeClr val="accent1">
                            <a:lumMod val="75000"/>
                          </a:schemeClr>
                        </a:solidFill>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1400" dirty="0">
                          <a:solidFill>
                            <a:schemeClr val="accent1">
                              <a:lumMod val="75000"/>
                            </a:schemeClr>
                          </a:solidFill>
                          <a:effectLst/>
                          <a:latin typeface="Times New Roman" panose="02020603050405020304" pitchFamily="18" charset="0"/>
                          <a:cs typeface="Times New Roman" panose="02020603050405020304" pitchFamily="18" charset="0"/>
                        </a:rPr>
                        <a:t>Джизак политехника институты </a:t>
                      </a:r>
                      <a:endParaRPr lang="ru-RU" sz="1400" dirty="0">
                        <a:solidFill>
                          <a:schemeClr val="accent1">
                            <a:lumMod val="75000"/>
                          </a:schemeClr>
                        </a:solidFill>
                        <a:effectLst/>
                        <a:latin typeface="Times New Roman" panose="02020603050405020304" pitchFamily="18" charset="0"/>
                        <a:ea typeface="Times New Roman"/>
                        <a:cs typeface="Times New Roman" panose="02020603050405020304" pitchFamily="18" charset="0"/>
                      </a:endParaRPr>
                    </a:p>
                  </a:txBody>
                  <a:tcPr marL="68580" marR="68580" marT="0" marB="0">
                    <a:blipFill>
                      <a:blip r:embed="rId2"/>
                      <a:tile tx="0" ty="0" sx="100000" sy="100000" flip="none" algn="tl"/>
                    </a:blip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26833" y="2564904"/>
            <a:ext cx="4572000" cy="1446550"/>
          </a:xfrm>
          <a:prstGeom prst="rect">
            <a:avLst/>
          </a:prstGeom>
        </p:spPr>
        <p:txBody>
          <a:bodyPr>
            <a:spAutoFit/>
          </a:bodyPr>
          <a:lstStyle/>
          <a:p>
            <a:pPr algn="ctr"/>
            <a:r>
              <a:rPr lang="kk-KZ" sz="4400" dirty="0" smtClean="0">
                <a:latin typeface="Times New Roman" panose="02020603050405020304" pitchFamily="18" charset="0"/>
                <a:cs typeface="Times New Roman" panose="02020603050405020304" pitchFamily="18" charset="0"/>
              </a:rPr>
              <a:t>Назарларыңызға рахмет!</a:t>
            </a:r>
            <a:endParaRPr lang="ru-RU" sz="4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755576" y="1446750"/>
            <a:ext cx="806489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endParaRPr lang="kk-KZ" sz="14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endParaRPr kumimoji="0" lang="kk-KZ" sz="1800" b="0" i="0" u="none" strike="noStrike" cap="none" normalizeH="0" baseline="0" dirty="0">
              <a:ln>
                <a:noFill/>
              </a:ln>
              <a:solidFill>
                <a:schemeClr val="tx1"/>
              </a:solidFill>
              <a:effectLst/>
              <a:latin typeface="Arial" pitchFamily="34" charset="0"/>
              <a:cs typeface="Arial" pitchFamily="34" charset="0"/>
            </a:endParaRPr>
          </a:p>
        </p:txBody>
      </p:sp>
      <p:sp>
        <p:nvSpPr>
          <p:cNvPr id="3" name="Прямоугольник 2"/>
          <p:cNvSpPr/>
          <p:nvPr/>
        </p:nvSpPr>
        <p:spPr>
          <a:xfrm>
            <a:off x="2267744" y="332656"/>
            <a:ext cx="5040560" cy="307777"/>
          </a:xfrm>
          <a:prstGeom prst="rect">
            <a:avLst/>
          </a:prstGeom>
        </p:spPr>
        <p:txBody>
          <a:bodyPr wrap="square">
            <a:spAutoFit/>
          </a:bodyPr>
          <a:lstStyle/>
          <a:p>
            <a:pPr algn="ctr"/>
            <a:r>
              <a:rPr lang="kk-KZ" sz="1400" b="1" dirty="0">
                <a:latin typeface="Times New Roman" panose="02020603050405020304" pitchFamily="18" charset="0"/>
                <a:cs typeface="Times New Roman" panose="02020603050405020304" pitchFamily="18" charset="0"/>
              </a:rPr>
              <a:t>КАФЕДРАҒА ҚАРАСТЫ СТУДЕНТТЕР КОНТИНГЕНТІ</a:t>
            </a:r>
            <a:endParaRPr lang="ru-RU" sz="1400" dirty="0">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63461452"/>
              </p:ext>
            </p:extLst>
          </p:nvPr>
        </p:nvGraphicFramePr>
        <p:xfrm>
          <a:off x="107504" y="836709"/>
          <a:ext cx="8928993" cy="5904658"/>
        </p:xfrm>
        <a:graphic>
          <a:graphicData uri="http://schemas.openxmlformats.org/drawingml/2006/table">
            <a:tbl>
              <a:tblPr firstRow="1" firstCol="1" bandRow="1">
                <a:tableStyleId>{5C22544A-7EE6-4342-B048-85BDC9FD1C3A}</a:tableStyleId>
              </a:tblPr>
              <a:tblGrid>
                <a:gridCol w="1064073"/>
                <a:gridCol w="1538512"/>
                <a:gridCol w="1343958"/>
                <a:gridCol w="1064073"/>
                <a:gridCol w="389107"/>
                <a:gridCol w="389107"/>
                <a:gridCol w="389107"/>
                <a:gridCol w="389107"/>
                <a:gridCol w="389107"/>
                <a:gridCol w="389107"/>
                <a:gridCol w="1583735"/>
              </a:tblGrid>
              <a:tr h="1188101">
                <a:tc rowSpan="3">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rowSpan="3">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Мамандықтар атауы</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rowSpan="3">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Қабылдау жағдайлары</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gridSpan="7">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Студенттер контингенті</a:t>
                      </a:r>
                      <a:r>
                        <a:rPr lang="ru-RU" sz="1200" dirty="0">
                          <a:effectLst/>
                          <a:latin typeface="Times New Roman" panose="02020603050405020304" pitchFamily="18" charset="0"/>
                          <a:cs typeface="Times New Roman" panose="02020603050405020304" pitchFamily="18" charset="0"/>
                        </a:rPr>
                        <a:t> (</a:t>
                      </a:r>
                      <a:r>
                        <a:rPr lang="kk-KZ" sz="1200" dirty="0">
                          <a:effectLst/>
                          <a:latin typeface="Times New Roman" panose="02020603050405020304" pitchFamily="18" charset="0"/>
                          <a:cs typeface="Times New Roman" panose="02020603050405020304" pitchFamily="18" charset="0"/>
                        </a:rPr>
                        <a:t>адам</a:t>
                      </a:r>
                      <a:r>
                        <a:rPr lang="ru-RU" sz="1200" dirty="0">
                          <a:effectLst/>
                          <a:latin typeface="Times New Roman" panose="02020603050405020304" pitchFamily="18" charset="0"/>
                          <a:cs typeface="Times New Roman" panose="02020603050405020304" pitchFamily="18" charset="0"/>
                        </a:rPr>
                        <a:t>)</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3">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Дайындықтың басталуы</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r>
              <a:tr h="576127">
                <a:tc vMerge="1">
                  <a:txBody>
                    <a:bodyPr/>
                    <a:lstStyle/>
                    <a:p>
                      <a:endParaRPr lang="ru-RU"/>
                    </a:p>
                  </a:txBody>
                  <a:tcPr/>
                </a:tc>
                <a:tc vMerge="1">
                  <a:txBody>
                    <a:bodyPr/>
                    <a:lstStyle/>
                    <a:p>
                      <a:endParaRPr lang="ru-RU"/>
                    </a:p>
                  </a:txBody>
                  <a:tcPr/>
                </a:tc>
                <a:tc vMerge="1">
                  <a:txBody>
                    <a:bodyPr/>
                    <a:lstStyle/>
                    <a:p>
                      <a:endParaRPr lang="ru-RU"/>
                    </a:p>
                  </a:txBody>
                  <a:tcPr/>
                </a:tc>
                <a:tc gridSpan="7">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Курс</a:t>
                      </a:r>
                      <a:r>
                        <a:rPr lang="kk-KZ" sz="1200" dirty="0">
                          <a:effectLst/>
                          <a:latin typeface="Times New Roman" panose="02020603050405020304" pitchFamily="18" charset="0"/>
                          <a:cs typeface="Times New Roman" panose="02020603050405020304" pitchFamily="18" charset="0"/>
                        </a:rPr>
                        <a:t>тар </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vMerge="1">
                  <a:txBody>
                    <a:bodyPr/>
                    <a:lstStyle/>
                    <a:p>
                      <a:endParaRPr lang="ru-RU"/>
                    </a:p>
                  </a:txBody>
                  <a:tcPr/>
                </a:tc>
              </a:tr>
              <a:tr h="1188101">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Барлығы</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2</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3</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4</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5</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6</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vMerge="1">
                  <a:txBody>
                    <a:bodyPr/>
                    <a:lstStyle/>
                    <a:p>
                      <a:endParaRPr lang="ru-RU"/>
                    </a:p>
                  </a:txBody>
                  <a:tcPr/>
                </a:tc>
              </a:tr>
              <a:tr h="1188101">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2</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3</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4</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5</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6</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7</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8</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9</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10</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11</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r>
              <a:tr h="1188101">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 </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gridSpan="2">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Күндізгі толық</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hMerge="1">
                  <a:txBody>
                    <a:bodyPr/>
                    <a:lstStyle/>
                    <a:p>
                      <a:endParaRPr lang="ru-RU"/>
                    </a:p>
                  </a:txBody>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52</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14</a:t>
                      </a:r>
                      <a:endParaRPr lang="ru-RU" sz="110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10</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10</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18</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r>
              <a:tr h="576127">
                <a:tc>
                  <a:txBody>
                    <a:bodyPr/>
                    <a:lstStyle/>
                    <a:p>
                      <a:pPr algn="ctr">
                        <a:lnSpc>
                          <a:spcPct val="115000"/>
                        </a:lnSpc>
                        <a:spcAft>
                          <a:spcPts val="0"/>
                        </a:spcAft>
                      </a:pPr>
                      <a:r>
                        <a:rPr lang="kk-KZ" sz="1200">
                          <a:effectLst/>
                        </a:rPr>
                        <a:t> </a:t>
                      </a:r>
                      <a:endParaRPr lang="ru-RU" sz="1100">
                        <a:effectLst/>
                        <a:latin typeface="Calibri"/>
                        <a:ea typeface="Times New Roman"/>
                        <a:cs typeface="Times New Roman"/>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a:effectLst/>
                        </a:rPr>
                        <a:t> </a:t>
                      </a:r>
                      <a:endParaRPr lang="ru-RU" sz="1100">
                        <a:effectLst/>
                        <a:latin typeface="Calibri"/>
                        <a:ea typeface="Times New Roman"/>
                        <a:cs typeface="Times New Roman"/>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Грант</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40</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12</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8</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8</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12</a:t>
                      </a:r>
                      <a:endParaRPr lang="ru-RU" sz="1100" dirty="0">
                        <a:effectLst/>
                        <a:latin typeface="Times New Roman" panose="02020603050405020304" pitchFamily="18" charset="0"/>
                        <a:ea typeface="Times New Roman"/>
                        <a:cs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a:effectLst/>
                        </a:rPr>
                        <a:t> </a:t>
                      </a:r>
                      <a:endParaRPr lang="ru-RU" sz="1100">
                        <a:effectLst/>
                        <a:latin typeface="Calibri"/>
                        <a:ea typeface="Times New Roman"/>
                        <a:cs typeface="Times New Roman"/>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a:effectLst/>
                        </a:rPr>
                        <a:t> </a:t>
                      </a:r>
                      <a:endParaRPr lang="ru-RU" sz="1100">
                        <a:effectLst/>
                        <a:latin typeface="Calibri"/>
                        <a:ea typeface="Times New Roman"/>
                        <a:cs typeface="Times New Roman"/>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lnSpc>
                          <a:spcPct val="115000"/>
                        </a:lnSpc>
                        <a:spcAft>
                          <a:spcPts val="0"/>
                        </a:spcAft>
                      </a:pPr>
                      <a:r>
                        <a:rPr lang="kk-KZ" sz="1200" dirty="0">
                          <a:effectLst/>
                        </a:rPr>
                        <a:t> </a:t>
                      </a:r>
                      <a:endParaRPr lang="ru-RU" sz="1100" dirty="0">
                        <a:effectLst/>
                        <a:latin typeface="Calibri"/>
                        <a:ea typeface="Times New Roman"/>
                        <a:cs typeface="Times New Roman"/>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04328" y="378702"/>
            <a:ext cx="8136904"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49263" algn="ctr" fontAlgn="base">
              <a:spcBef>
                <a:spcPct val="0"/>
              </a:spcBef>
              <a:spcAft>
                <a:spcPct val="0"/>
              </a:spcAft>
            </a:pPr>
            <a:endParaRPr lang="kk-KZ" sz="1400" b="1" dirty="0" smtClean="0">
              <a:latin typeface="Times New Roman" panose="02020603050405020304" pitchFamily="18" charset="0"/>
              <a:cs typeface="Times New Roman" panose="02020603050405020304" pitchFamily="18" charset="0"/>
            </a:endParaRPr>
          </a:p>
          <a:p>
            <a:pPr lvl="0" indent="449263" algn="ctr" fontAlgn="base">
              <a:spcBef>
                <a:spcPct val="0"/>
              </a:spcBef>
              <a:spcAft>
                <a:spcPct val="0"/>
              </a:spcAft>
            </a:pPr>
            <a:r>
              <a:rPr lang="kk-KZ" sz="1400" b="1" dirty="0" smtClean="0">
                <a:latin typeface="Times New Roman" panose="02020603050405020304" pitchFamily="18" charset="0"/>
                <a:cs typeface="Times New Roman" panose="02020603050405020304" pitchFamily="18" charset="0"/>
              </a:rPr>
              <a:t>ІС-ТӘЖІРИБЕДЕН ӨТУ  БАЗАЛАРЫ</a:t>
            </a:r>
            <a:endParaRPr lang="ru-RU" sz="1400" dirty="0">
              <a:latin typeface="Times New Roman" pitchFamily="18" charset="0"/>
              <a:cs typeface="Times New Roman" pitchFamily="18" charset="0"/>
            </a:endParaRPr>
          </a:p>
          <a:p>
            <a:pPr indent="449263" algn="just" eaLnBrk="0" fontAlgn="base" hangingPunct="0">
              <a:spcBef>
                <a:spcPct val="0"/>
              </a:spcBef>
              <a:spcAft>
                <a:spcPct val="0"/>
              </a:spcAft>
            </a:pPr>
            <a:endParaRPr lang="ru-RU" sz="1400" dirty="0">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kk-KZ" sz="1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2" name="Прямоугольник 1"/>
          <p:cNvSpPr/>
          <p:nvPr/>
        </p:nvSpPr>
        <p:spPr>
          <a:xfrm>
            <a:off x="611560" y="1720840"/>
            <a:ext cx="8229672" cy="2308324"/>
          </a:xfrm>
          <a:prstGeom prst="rect">
            <a:avLst/>
          </a:prstGeom>
        </p:spPr>
        <p:txBody>
          <a:bodyPr wrap="square">
            <a:spAutoFit/>
          </a:bodyPr>
          <a:lstStyle/>
          <a:p>
            <a:pPr marL="285750" indent="-285750" algn="just">
              <a:buFont typeface="Wingdings" panose="05000000000000000000" pitchFamily="2" charset="2"/>
              <a:buChar char="v"/>
            </a:pPr>
            <a:r>
              <a:rPr lang="kk-KZ" dirty="0">
                <a:solidFill>
                  <a:schemeClr val="accent1">
                    <a:lumMod val="75000"/>
                  </a:schemeClr>
                </a:solidFill>
                <a:latin typeface="Times New Roman" panose="02020603050405020304" pitchFamily="18" charset="0"/>
                <a:cs typeface="Times New Roman" panose="02020603050405020304" pitchFamily="18" charset="0"/>
              </a:rPr>
              <a:t>Қазақстан Республикасы Білім және ғылым министрлігінің «Философия және саясаттану» </a:t>
            </a:r>
            <a:r>
              <a:rPr lang="kk-KZ" dirty="0" smtClean="0">
                <a:solidFill>
                  <a:schemeClr val="accent1">
                    <a:lumMod val="75000"/>
                  </a:schemeClr>
                </a:solidFill>
                <a:latin typeface="Times New Roman" panose="02020603050405020304" pitchFamily="18" charset="0"/>
                <a:cs typeface="Times New Roman" panose="02020603050405020304" pitchFamily="18" charset="0"/>
              </a:rPr>
              <a:t>институты; </a:t>
            </a:r>
          </a:p>
          <a:p>
            <a:pPr marL="285750" indent="-285750" algn="just">
              <a:buFont typeface="Wingdings" panose="05000000000000000000" pitchFamily="2" charset="2"/>
              <a:buChar char="v"/>
            </a:pPr>
            <a:r>
              <a:rPr lang="kk-KZ" dirty="0" smtClean="0">
                <a:solidFill>
                  <a:schemeClr val="accent1">
                    <a:lumMod val="75000"/>
                  </a:schemeClr>
                </a:solidFill>
                <a:latin typeface="Times New Roman" panose="02020603050405020304" pitchFamily="18" charset="0"/>
                <a:cs typeface="Times New Roman" panose="02020603050405020304" pitchFamily="18" charset="0"/>
              </a:rPr>
              <a:t>ОҚМПУ; </a:t>
            </a:r>
            <a:endParaRPr lang="kk-KZ" dirty="0" smtClean="0">
              <a:solidFill>
                <a:schemeClr val="accent1">
                  <a:lumMod val="75000"/>
                </a:schemeClr>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v"/>
            </a:pPr>
            <a:r>
              <a:rPr lang="kk-KZ" dirty="0" smtClean="0">
                <a:solidFill>
                  <a:schemeClr val="accent1">
                    <a:lumMod val="75000"/>
                  </a:schemeClr>
                </a:solidFill>
                <a:latin typeface="Times New Roman" panose="02020603050405020304" pitchFamily="18" charset="0"/>
                <a:cs typeface="Times New Roman" panose="02020603050405020304" pitchFamily="18" charset="0"/>
              </a:rPr>
              <a:t>Түркістан</a:t>
            </a:r>
            <a:r>
              <a:rPr lang="kk-KZ" dirty="0" smtClean="0">
                <a:solidFill>
                  <a:schemeClr val="accent1">
                    <a:lumMod val="75000"/>
                  </a:schemeClr>
                </a:solidFill>
                <a:latin typeface="Times New Roman" panose="02020603050405020304" pitchFamily="18" charset="0"/>
                <a:cs typeface="Times New Roman" panose="02020603050405020304" pitchFamily="18" charset="0"/>
              </a:rPr>
              <a:t> </a:t>
            </a:r>
            <a:r>
              <a:rPr lang="kk-KZ" dirty="0">
                <a:solidFill>
                  <a:schemeClr val="accent1">
                    <a:lumMod val="75000"/>
                  </a:schemeClr>
                </a:solidFill>
                <a:latin typeface="Times New Roman" panose="02020603050405020304" pitchFamily="18" charset="0"/>
                <a:cs typeface="Times New Roman" panose="02020603050405020304" pitchFamily="18" charset="0"/>
              </a:rPr>
              <a:t>әкімдігі ішкі саясат </a:t>
            </a:r>
            <a:r>
              <a:rPr lang="kk-KZ" dirty="0" smtClean="0">
                <a:solidFill>
                  <a:schemeClr val="accent1">
                    <a:lumMod val="75000"/>
                  </a:schemeClr>
                </a:solidFill>
                <a:latin typeface="Times New Roman" panose="02020603050405020304" pitchFamily="18" charset="0"/>
                <a:cs typeface="Times New Roman" panose="02020603050405020304" pitchFamily="18" charset="0"/>
              </a:rPr>
              <a:t>басқармасы; </a:t>
            </a:r>
          </a:p>
          <a:p>
            <a:pPr marL="285750" indent="-285750" algn="just">
              <a:buFont typeface="Wingdings" panose="05000000000000000000" pitchFamily="2" charset="2"/>
              <a:buChar char="v"/>
            </a:pPr>
            <a:r>
              <a:rPr lang="kk-KZ" dirty="0" smtClean="0">
                <a:solidFill>
                  <a:schemeClr val="accent1">
                    <a:lumMod val="75000"/>
                  </a:schemeClr>
                </a:solidFill>
                <a:latin typeface="Times New Roman" panose="02020603050405020304" pitchFamily="18" charset="0"/>
                <a:cs typeface="Times New Roman" panose="02020603050405020304" pitchFamily="18" charset="0"/>
              </a:rPr>
              <a:t>Шымкент қалалық</a:t>
            </a:r>
            <a:r>
              <a:rPr lang="kk-KZ" dirty="0" smtClean="0">
                <a:solidFill>
                  <a:schemeClr val="accent1">
                    <a:lumMod val="75000"/>
                  </a:schemeClr>
                </a:solidFill>
                <a:latin typeface="Times New Roman" panose="02020603050405020304" pitchFamily="18" charset="0"/>
                <a:cs typeface="Times New Roman" panose="02020603050405020304" pitchFamily="18" charset="0"/>
              </a:rPr>
              <a:t> дін </a:t>
            </a:r>
            <a:r>
              <a:rPr lang="kk-KZ" dirty="0">
                <a:solidFill>
                  <a:schemeClr val="accent1">
                    <a:lumMod val="75000"/>
                  </a:schemeClr>
                </a:solidFill>
                <a:latin typeface="Times New Roman" panose="02020603050405020304" pitchFamily="18" charset="0"/>
                <a:cs typeface="Times New Roman" panose="02020603050405020304" pitchFamily="18" charset="0"/>
              </a:rPr>
              <a:t>істер </a:t>
            </a:r>
            <a:r>
              <a:rPr lang="kk-KZ" dirty="0" smtClean="0">
                <a:solidFill>
                  <a:schemeClr val="accent1">
                    <a:lumMod val="75000"/>
                  </a:schemeClr>
                </a:solidFill>
                <a:latin typeface="Times New Roman" panose="02020603050405020304" pitchFamily="18" charset="0"/>
                <a:cs typeface="Times New Roman" panose="02020603050405020304" pitchFamily="18" charset="0"/>
              </a:rPr>
              <a:t>басқармасы «Дін мәселелерін зерттеу орталығы»; </a:t>
            </a:r>
            <a:endParaRPr lang="kk-KZ" dirty="0" smtClean="0">
              <a:solidFill>
                <a:schemeClr val="accent1">
                  <a:lumMod val="75000"/>
                </a:schemeClr>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v"/>
            </a:pPr>
            <a:r>
              <a:rPr lang="kk-KZ" dirty="0" smtClean="0">
                <a:solidFill>
                  <a:schemeClr val="accent1">
                    <a:lumMod val="75000"/>
                  </a:schemeClr>
                </a:solidFill>
                <a:latin typeface="Times New Roman" panose="02020603050405020304" pitchFamily="18" charset="0"/>
                <a:cs typeface="Times New Roman" panose="02020603050405020304" pitchFamily="18" charset="0"/>
              </a:rPr>
              <a:t>Шымкент</a:t>
            </a:r>
            <a:r>
              <a:rPr lang="kk-KZ" dirty="0" smtClean="0">
                <a:solidFill>
                  <a:schemeClr val="accent1">
                    <a:lumMod val="75000"/>
                  </a:schemeClr>
                </a:solidFill>
                <a:latin typeface="Times New Roman" panose="02020603050405020304" pitchFamily="18" charset="0"/>
                <a:cs typeface="Times New Roman" panose="02020603050405020304" pitchFamily="18" charset="0"/>
              </a:rPr>
              <a:t> «</a:t>
            </a:r>
            <a:r>
              <a:rPr lang="tr-TR" dirty="0" smtClean="0">
                <a:solidFill>
                  <a:schemeClr val="accent1">
                    <a:lumMod val="75000"/>
                  </a:schemeClr>
                </a:solidFill>
                <a:latin typeface="Times New Roman" panose="02020603050405020304" pitchFamily="18" charset="0"/>
                <a:cs typeface="Times New Roman" panose="02020603050405020304" pitchFamily="18" charset="0"/>
              </a:rPr>
              <a:t>Amanat</a:t>
            </a:r>
            <a:r>
              <a:rPr lang="kk-KZ" dirty="0" smtClean="0">
                <a:solidFill>
                  <a:schemeClr val="accent1">
                    <a:lumMod val="75000"/>
                  </a:schemeClr>
                </a:solidFill>
                <a:latin typeface="Times New Roman" panose="02020603050405020304" pitchFamily="18" charset="0"/>
                <a:cs typeface="Times New Roman" panose="02020603050405020304" pitchFamily="18" charset="0"/>
              </a:rPr>
              <a:t>»</a:t>
            </a:r>
            <a:r>
              <a:rPr lang="tr-TR" dirty="0" smtClean="0">
                <a:solidFill>
                  <a:schemeClr val="accent1">
                    <a:lumMod val="75000"/>
                  </a:schemeClr>
                </a:solidFill>
                <a:latin typeface="Times New Roman" panose="02020603050405020304" pitchFamily="18" charset="0"/>
                <a:cs typeface="Times New Roman" panose="02020603050405020304" pitchFamily="18" charset="0"/>
              </a:rPr>
              <a:t> </a:t>
            </a:r>
            <a:r>
              <a:rPr lang="kk-KZ" dirty="0" smtClean="0">
                <a:solidFill>
                  <a:schemeClr val="accent1">
                    <a:lumMod val="75000"/>
                  </a:schemeClr>
                </a:solidFill>
                <a:latin typeface="Times New Roman" panose="02020603050405020304" pitchFamily="18" charset="0"/>
                <a:cs typeface="Times New Roman" panose="02020603050405020304" pitchFamily="18" charset="0"/>
              </a:rPr>
              <a:t>саяси партиясы;</a:t>
            </a:r>
            <a:endParaRPr lang="kk-KZ" dirty="0" smtClean="0">
              <a:solidFill>
                <a:schemeClr val="accent1">
                  <a:lumMod val="75000"/>
                </a:schemeClr>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v"/>
            </a:pPr>
            <a:r>
              <a:rPr lang="kk-KZ" dirty="0" smtClean="0">
                <a:solidFill>
                  <a:schemeClr val="accent1">
                    <a:lumMod val="75000"/>
                  </a:schemeClr>
                </a:solidFill>
                <a:latin typeface="Times New Roman" panose="02020603050405020304" pitchFamily="18" charset="0"/>
                <a:cs typeface="Times New Roman" panose="02020603050405020304" pitchFamily="18" charset="0"/>
              </a:rPr>
              <a:t> </a:t>
            </a:r>
            <a:r>
              <a:rPr lang="kk-KZ" dirty="0">
                <a:solidFill>
                  <a:schemeClr val="accent1">
                    <a:lumMod val="75000"/>
                  </a:schemeClr>
                </a:solidFill>
                <a:latin typeface="Times New Roman" panose="02020603050405020304" pitchFamily="18" charset="0"/>
                <a:cs typeface="Times New Roman" panose="02020603050405020304" pitchFamily="18" charset="0"/>
              </a:rPr>
              <a:t>Шымкент қаласы әкімшілігі </a:t>
            </a:r>
            <a:r>
              <a:rPr lang="kk-KZ" dirty="0" smtClean="0">
                <a:solidFill>
                  <a:schemeClr val="accent1">
                    <a:lumMod val="75000"/>
                  </a:schemeClr>
                </a:solidFill>
                <a:latin typeface="Times New Roman" panose="02020603050405020304" pitchFamily="18" charset="0"/>
                <a:cs typeface="Times New Roman" panose="02020603050405020304" pitchFamily="18" charset="0"/>
              </a:rPr>
              <a:t>ішкі </a:t>
            </a:r>
            <a:r>
              <a:rPr lang="kk-KZ" dirty="0">
                <a:solidFill>
                  <a:schemeClr val="accent1">
                    <a:lumMod val="75000"/>
                  </a:schemeClr>
                </a:solidFill>
                <a:latin typeface="Times New Roman" panose="02020603050405020304" pitchFamily="18" charset="0"/>
                <a:cs typeface="Times New Roman" panose="02020603050405020304" pitchFamily="18" charset="0"/>
              </a:rPr>
              <a:t>саясат </a:t>
            </a:r>
            <a:r>
              <a:rPr lang="kk-KZ" dirty="0" smtClean="0">
                <a:solidFill>
                  <a:schemeClr val="accent1">
                    <a:lumMod val="75000"/>
                  </a:schemeClr>
                </a:solidFill>
                <a:latin typeface="Times New Roman" panose="02020603050405020304" pitchFamily="18" charset="0"/>
                <a:cs typeface="Times New Roman" panose="02020603050405020304" pitchFamily="18" charset="0"/>
              </a:rPr>
              <a:t>бөлімі; </a:t>
            </a:r>
          </a:p>
          <a:p>
            <a:pPr marL="285750" indent="-285750" algn="just">
              <a:buFont typeface="Wingdings" panose="05000000000000000000" pitchFamily="2" charset="2"/>
              <a:buChar char="v"/>
            </a:pPr>
            <a:r>
              <a:rPr lang="kk-KZ" dirty="0" smtClean="0">
                <a:solidFill>
                  <a:schemeClr val="accent1">
                    <a:lumMod val="75000"/>
                  </a:schemeClr>
                </a:solidFill>
                <a:latin typeface="Times New Roman" panose="02020603050405020304" pitchFamily="18" charset="0"/>
                <a:cs typeface="Times New Roman" panose="02020603050405020304" pitchFamily="18" charset="0"/>
              </a:rPr>
              <a:t>Шымкент қалалық</a:t>
            </a:r>
            <a:r>
              <a:rPr lang="kk-KZ" dirty="0" smtClean="0">
                <a:solidFill>
                  <a:schemeClr val="accent1">
                    <a:lumMod val="75000"/>
                  </a:schemeClr>
                </a:solidFill>
                <a:latin typeface="Times New Roman" panose="02020603050405020304" pitchFamily="18" charset="0"/>
                <a:cs typeface="Times New Roman" panose="02020603050405020304" pitchFamily="18" charset="0"/>
              </a:rPr>
              <a:t> </a:t>
            </a:r>
            <a:r>
              <a:rPr lang="kk-KZ" dirty="0">
                <a:solidFill>
                  <a:schemeClr val="accent1">
                    <a:lumMod val="75000"/>
                  </a:schemeClr>
                </a:solidFill>
                <a:latin typeface="Times New Roman" panose="02020603050405020304" pitchFamily="18" charset="0"/>
                <a:cs typeface="Times New Roman" panose="02020603050405020304" pitchFamily="18" charset="0"/>
              </a:rPr>
              <a:t>«Атамекен» кәсіпкерлер палатасы. </a:t>
            </a:r>
            <a:endParaRPr lang="ru-RU" dirty="0">
              <a:solidFill>
                <a:schemeClr val="accent1">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116632"/>
            <a:ext cx="7200800" cy="738664"/>
          </a:xfrm>
          <a:prstGeom prst="rect">
            <a:avLst/>
          </a:prstGeom>
        </p:spPr>
        <p:txBody>
          <a:bodyPr wrap="square">
            <a:spAutoFit/>
          </a:bodyPr>
          <a:lstStyle/>
          <a:p>
            <a:endParaRPr lang="kk-KZ" sz="1400" b="1" dirty="0" smtClean="0">
              <a:latin typeface="Times New Roman" panose="02020603050405020304" pitchFamily="18" charset="0"/>
              <a:cs typeface="Times New Roman" panose="02020603050405020304" pitchFamily="18" charset="0"/>
            </a:endParaRPr>
          </a:p>
          <a:p>
            <a:endParaRPr lang="kk-KZ" sz="1400" b="1" dirty="0">
              <a:latin typeface="Times New Roman" panose="02020603050405020304" pitchFamily="18" charset="0"/>
              <a:cs typeface="Times New Roman" panose="02020603050405020304" pitchFamily="18" charset="0"/>
            </a:endParaRPr>
          </a:p>
          <a:p>
            <a:r>
              <a:rPr lang="kk-KZ" sz="1400" b="1" dirty="0" smtClean="0">
                <a:latin typeface="Times New Roman" panose="02020603050405020304" pitchFamily="18" charset="0"/>
                <a:cs typeface="Times New Roman" panose="02020603050405020304" pitchFamily="18" charset="0"/>
              </a:rPr>
              <a:t>1-ШІ </a:t>
            </a:r>
            <a:r>
              <a:rPr lang="kk-KZ" sz="1400" b="1" dirty="0">
                <a:latin typeface="Times New Roman" panose="02020603050405020304" pitchFamily="18" charset="0"/>
                <a:cs typeface="Times New Roman" panose="02020603050405020304" pitchFamily="18" charset="0"/>
              </a:rPr>
              <a:t>ЖАРТЫ ЖЫЛДЫҚТА ПӘНДЕРДІҢ ОҚУ-ӘДІСТЕМЕЛІК </a:t>
            </a:r>
            <a:r>
              <a:rPr lang="kk-KZ" sz="1400" b="1" dirty="0" smtClean="0">
                <a:latin typeface="Times New Roman" panose="02020603050405020304" pitchFamily="18" charset="0"/>
                <a:cs typeface="Times New Roman" panose="02020603050405020304" pitchFamily="18" charset="0"/>
              </a:rPr>
              <a:t>ҚАМТЫЛУЫ</a:t>
            </a:r>
            <a:endParaRPr lang="ru-RU" sz="1400" b="1"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566696184"/>
              </p:ext>
            </p:extLst>
          </p:nvPr>
        </p:nvGraphicFramePr>
        <p:xfrm>
          <a:off x="107505" y="980727"/>
          <a:ext cx="8928993" cy="5760641"/>
        </p:xfrm>
        <a:graphic>
          <a:graphicData uri="http://schemas.openxmlformats.org/drawingml/2006/table">
            <a:tbl>
              <a:tblPr firstRow="1" firstCol="1" lastRow="1" lastCol="1" bandRow="1" bandCol="1">
                <a:tableStyleId>{5C22544A-7EE6-4342-B048-85BDC9FD1C3A}</a:tableStyleId>
              </a:tblPr>
              <a:tblGrid>
                <a:gridCol w="936103"/>
                <a:gridCol w="648072"/>
                <a:gridCol w="720080"/>
                <a:gridCol w="792088"/>
                <a:gridCol w="879831"/>
                <a:gridCol w="1598616"/>
                <a:gridCol w="1598616"/>
                <a:gridCol w="916666"/>
                <a:gridCol w="838921"/>
              </a:tblGrid>
              <a:tr h="354957">
                <a:tc rowSpan="2">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Білім беру бағдарламасы (ББ)</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rowSpan="2">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Орындалуы</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gridSpan="7">
                  <a:txBody>
                    <a:bodyPr/>
                    <a:lstStyle/>
                    <a:p>
                      <a:pPr algn="l">
                        <a:lnSpc>
                          <a:spcPct val="115000"/>
                        </a:lnSpc>
                        <a:spcAft>
                          <a:spcPts val="0"/>
                        </a:spcAft>
                      </a:pPr>
                      <a:r>
                        <a:rPr lang="kk-KZ" sz="1100">
                          <a:effectLst/>
                          <a:latin typeface="Times New Roman" panose="02020603050405020304" pitchFamily="18" charset="0"/>
                          <a:cs typeface="Times New Roman" panose="02020603050405020304" pitchFamily="18" charset="0"/>
                        </a:rPr>
                        <a:t>Оқу-әдістемелік әдебиеттерінің түрлері</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388061">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Оқулықтар, оның ішінде мем/ағылш. тілінде</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Оқу құралдар/оның ішінде мем/ағыл. тілінде</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Оқу-әдістемелік құралдары/ оның ішінде мем/ағылш. тілінде</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Дәрістер конспектілері/оның ішінде мем/ағылш. тілінде</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Зертханалық, практ., сем., СӨЖ, КЖ (КЖ), ДЖ (ДЖ) бойынша, магистр/докторлық диссертациялар орындауға әдістемелік нұсқаулықтар, оның ішінде мем/ағылш. тілінде</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Кейстер, </a:t>
                      </a:r>
                      <a:endParaRPr lang="ru-RU" sz="100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оның ішінде мем/ағыл. тілінде</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Іскерлік/рольдік ойындар, оның ішінде мем/ағыл. тілінде</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r>
              <a:tr h="356704">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1</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2</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3</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4</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5</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6</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7</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8</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9</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r>
              <a:tr h="462647">
                <a:tc rowSpan="2">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Философия </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Жоспар</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1</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8</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13</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1</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r>
              <a:tr h="462647">
                <a:tc vMerge="1">
                  <a:txBody>
                    <a:bodyPr/>
                    <a:lstStyle/>
                    <a:p>
                      <a:endParaRPr lang="ru-RU"/>
                    </a:p>
                  </a:txBody>
                  <a:tcPr/>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Нақты</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1</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6</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11</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1</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r>
              <a:tr h="735625">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Барлығы</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nchor="ctr"/>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19</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1</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a:effectLst/>
                          <a:latin typeface="Times New Roman" panose="02020603050405020304" pitchFamily="18" charset="0"/>
                          <a:cs typeface="Times New Roman" panose="02020603050405020304" pitchFamily="18" charset="0"/>
                        </a:rPr>
                        <a:t> </a:t>
                      </a:r>
                      <a:endParaRPr lang="ru-RU" sz="100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6</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11</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 </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c>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1</a:t>
                      </a:r>
                      <a:endParaRPr lang="ru-RU" sz="1000" dirty="0">
                        <a:effectLst/>
                        <a:latin typeface="Times New Roman" panose="02020603050405020304" pitchFamily="18" charset="0"/>
                        <a:ea typeface="Times New Roman"/>
                        <a:cs typeface="Times New Roman" panose="02020603050405020304" pitchFamily="18" charset="0"/>
                      </a:endParaRPr>
                    </a:p>
                  </a:txBody>
                  <a:tcPr marL="65061" marR="65061" marT="0" marB="0"/>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9552" y="0"/>
            <a:ext cx="8136904" cy="461665"/>
          </a:xfrm>
          <a:prstGeom prst="rect">
            <a:avLst/>
          </a:prstGeom>
        </p:spPr>
        <p:txBody>
          <a:bodyPr wrap="square">
            <a:spAutoFit/>
          </a:bodyPr>
          <a:lstStyle/>
          <a:p>
            <a:pPr algn="ctr"/>
            <a:r>
              <a:rPr lang="kk-KZ" sz="1200" b="1" dirty="0">
                <a:latin typeface="Times New Roman" panose="02020603050405020304" pitchFamily="18" charset="0"/>
                <a:cs typeface="Times New Roman" panose="02020603050405020304" pitchFamily="18" charset="0"/>
              </a:rPr>
              <a:t>ОҚУ ҚҰРАЛДАРЫН ШЫҒАРУ, ДӘРІСТЕР ЖИНАҒЫН, СЕМИНАР ЖӘНЕ ПРАКТИКАЛЫҚ САБАҚТАРДЫҢ ӘДІСТЕМЕЛІК НҰСҚАУЛАРЫНЫҢ ЖАСАЛУЫ </a:t>
            </a:r>
            <a:endParaRPr lang="ru-RU" sz="1200" b="1"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029029651"/>
              </p:ext>
            </p:extLst>
          </p:nvPr>
        </p:nvGraphicFramePr>
        <p:xfrm>
          <a:off x="107504" y="495629"/>
          <a:ext cx="8928992" cy="6245738"/>
        </p:xfrm>
        <a:graphic>
          <a:graphicData uri="http://schemas.openxmlformats.org/drawingml/2006/table">
            <a:tbl>
              <a:tblPr firstRow="1" firstCol="1" bandRow="1">
                <a:tableStyleId>{5C22544A-7EE6-4342-B048-85BDC9FD1C3A}</a:tableStyleId>
              </a:tblPr>
              <a:tblGrid>
                <a:gridCol w="355757"/>
                <a:gridCol w="1565330"/>
                <a:gridCol w="4127585"/>
                <a:gridCol w="1440160"/>
                <a:gridCol w="1440160"/>
              </a:tblGrid>
              <a:tr h="687693">
                <a:tc>
                  <a:txBody>
                    <a:bodyPr/>
                    <a:lstStyle/>
                    <a:p>
                      <a:pPr algn="just">
                        <a:lnSpc>
                          <a:spcPct val="115000"/>
                        </a:lnSpc>
                        <a:spcAft>
                          <a:spcPts val="0"/>
                        </a:spcAft>
                      </a:pPr>
                      <a:r>
                        <a:rPr lang="ru-RU" sz="1100" dirty="0">
                          <a:effectLst/>
                          <a:latin typeface="Times New Roman" panose="02020603050405020304" pitchFamily="18" charset="0"/>
                          <a:cs typeface="Times New Roman" panose="02020603050405020304" pitchFamily="18" charset="0"/>
                        </a:rPr>
                        <a:t>№</a:t>
                      </a:r>
                    </a:p>
                    <a:p>
                      <a:pPr algn="just">
                        <a:lnSpc>
                          <a:spcPct val="115000"/>
                        </a:lnSpc>
                        <a:spcAft>
                          <a:spcPts val="0"/>
                        </a:spcAft>
                      </a:pPr>
                      <a:r>
                        <a:rPr lang="ru-RU" sz="1100" dirty="0">
                          <a:effectLst/>
                          <a:latin typeface="Times New Roman" panose="02020603050405020304" pitchFamily="18" charset="0"/>
                          <a:cs typeface="Times New Roman" panose="02020603050405020304" pitchFamily="18" charset="0"/>
                        </a:rPr>
                        <a:t>п/п</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Мамандықтың/ББ ш</a:t>
                      </a:r>
                      <a:r>
                        <a:rPr lang="ru-RU" sz="1100" dirty="0" err="1">
                          <a:effectLst/>
                          <a:latin typeface="Times New Roman" panose="02020603050405020304" pitchFamily="18" charset="0"/>
                          <a:cs typeface="Times New Roman" panose="02020603050405020304" pitchFamily="18" charset="0"/>
                        </a:rPr>
                        <a:t>ифр</a:t>
                      </a:r>
                      <a:r>
                        <a:rPr lang="kk-KZ" sz="1100" dirty="0">
                          <a:effectLst/>
                          <a:latin typeface="Times New Roman" panose="02020603050405020304" pitchFamily="18" charset="0"/>
                          <a:cs typeface="Times New Roman" panose="02020603050405020304" pitchFamily="18" charset="0"/>
                        </a:rPr>
                        <a:t>і және атауы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Оқулық, оқу құралдарын шығару, дәрістер жинағын, семинар сабақтардың әдістемелік нұсқауларының атауы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Пәні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Т</a:t>
                      </a:r>
                      <a:r>
                        <a:rPr lang="ru-RU" sz="1100" dirty="0">
                          <a:effectLst/>
                          <a:latin typeface="Times New Roman" panose="02020603050405020304" pitchFamily="18" charset="0"/>
                          <a:cs typeface="Times New Roman" panose="02020603050405020304" pitchFamily="18" charset="0"/>
                        </a:rPr>
                        <a:t>.</a:t>
                      </a:r>
                      <a:r>
                        <a:rPr lang="kk-KZ" sz="1100" dirty="0">
                          <a:effectLst/>
                          <a:latin typeface="Times New Roman" panose="02020603050405020304" pitchFamily="18" charset="0"/>
                          <a:cs typeface="Times New Roman" panose="02020603050405020304" pitchFamily="18" charset="0"/>
                        </a:rPr>
                        <a:t>А</a:t>
                      </a:r>
                      <a:r>
                        <a:rPr lang="ru-RU" sz="1100" dirty="0">
                          <a:effectLst/>
                          <a:latin typeface="Times New Roman" panose="02020603050405020304" pitchFamily="18" charset="0"/>
                          <a:cs typeface="Times New Roman" panose="02020603050405020304" pitchFamily="18" charset="0"/>
                        </a:rPr>
                        <a:t>.</a:t>
                      </a:r>
                      <a:r>
                        <a:rPr lang="kk-KZ" sz="1100" dirty="0">
                          <a:effectLst/>
                          <a:latin typeface="Times New Roman" panose="02020603050405020304" pitchFamily="18" charset="0"/>
                          <a:cs typeface="Times New Roman" panose="02020603050405020304" pitchFamily="18" charset="0"/>
                        </a:rPr>
                        <a:t>Ә</a:t>
                      </a:r>
                      <a:r>
                        <a:rPr lang="ru-RU" sz="1100" dirty="0">
                          <a:effectLst/>
                          <a:latin typeface="Times New Roman" panose="02020603050405020304" pitchFamily="18" charset="0"/>
                          <a:cs typeface="Times New Roman" panose="02020603050405020304" pitchFamily="18" charset="0"/>
                        </a:rPr>
                        <a:t>., </a:t>
                      </a:r>
                      <a:r>
                        <a:rPr lang="kk-KZ" sz="1100" dirty="0">
                          <a:effectLst/>
                          <a:latin typeface="Times New Roman" panose="02020603050405020304" pitchFamily="18" charset="0"/>
                          <a:cs typeface="Times New Roman" panose="02020603050405020304" pitchFamily="18" charset="0"/>
                        </a:rPr>
                        <a:t>жасалған/шығарылған ОӘӘ атауы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229231">
                <a:tc gridSpan="5">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Оқу құралы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659897">
                <a:tc>
                  <a:txBody>
                    <a:bodyPr/>
                    <a:lstStyle/>
                    <a:p>
                      <a:pPr>
                        <a:lnSpc>
                          <a:spcPct val="115000"/>
                        </a:lnSpc>
                        <a:spcAft>
                          <a:spcPts val="0"/>
                        </a:spcAft>
                      </a:pPr>
                      <a:r>
                        <a:rPr lang="ru-RU" sz="1100">
                          <a:effectLst/>
                          <a:latin typeface="Times New Roman" panose="02020603050405020304" pitchFamily="18" charset="0"/>
                          <a:cs typeface="Times New Roman" panose="02020603050405020304" pitchFamily="18" charset="0"/>
                        </a:rPr>
                        <a:t>1</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«Ұлы дала ойшылдары» 6В02210-Философия  білім   беру бағдарламасы бойынша білім алушыларға арналған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Ибраева Н.А.</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229231">
                <a:tc gridSpan="5">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Дәрістер жинағы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691052">
                <a:tc>
                  <a:txBody>
                    <a:bodyPr/>
                    <a:lstStyle/>
                    <a:p>
                      <a:pPr>
                        <a:lnSpc>
                          <a:spcPct val="115000"/>
                        </a:lnSpc>
                        <a:spcAft>
                          <a:spcPts val="0"/>
                        </a:spcAft>
                      </a:pPr>
                      <a:r>
                        <a:rPr lang="ru-RU" sz="1100">
                          <a:effectLst/>
                          <a:latin typeface="Times New Roman" panose="02020603050405020304" pitchFamily="18" charset="0"/>
                          <a:cs typeface="Times New Roman" panose="02020603050405020304" pitchFamily="18" charset="0"/>
                        </a:rPr>
                        <a:t>2</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«Философияны оқыту әдістемесі» пәнінен  6В02210-  Философия білім   беру бағдарламасы бойынша  білім алушыларға арналған  дәрістер жинағы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Философияны оқыту әдістемесі</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Арынғазиева Б.Б.</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753017">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3</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6В02210-Философия  </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«Қазақ қоғамының рухани жаңғыруы» пәнінен  6В02210-  Философия білім   беру бағдарламасы бойынша  білім алушыларға арналған  дәрістер жинағы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Қазақ қоғамының рухани жаңғыруы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Арынғазиева Б.Б.</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736496">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4</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6В02210-Философия  </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«Диалектиканың заңдары мен категориялары» пәнінен  6В02210-  Философия білім   беру бағдарламасы бойынша  білім алушыларға арналған  дәрістер жинағы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Диалектиканың заңдары мен категориялары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Мендикулова Ж.А.</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r>
              <a:tr h="786571">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5</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6В02210-Философия  </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«Философияда сана мәселесі» пәнінен  6В02210-  Философия  білім   беру бағдарламасы бойынша  білім алушыларға арналған  дәрістер жинағы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Философияда сана мәселесі</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Есимова А.Е.</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784857">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6</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6В02210-Философия  </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«Материя және оның қасиеттері» пәнінен  6В02210-  Философия білім   беру бағдарламасы бойынша  білім алушыларға арналған  дәрістер жинағы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Материя және оның қасиеттері</a:t>
                      </a:r>
                      <a:endParaRPr lang="ru-RU" sz="110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Ибраева Н.А.</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r h="687693">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7</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«Ғылым   философиясы» пәнінен 6В02210-  Философия білім   беру бағдарламасы бойынша  білім алушыларға арналған  дәрістер жинағы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Ғылым   философиясы</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Ибраева Н.А.</a:t>
                      </a:r>
                      <a:endParaRPr lang="ru-RU" sz="1100" dirty="0">
                        <a:effectLst/>
                        <a:latin typeface="Times New Roman" panose="02020603050405020304" pitchFamily="18" charset="0"/>
                        <a:ea typeface="Times New Roman"/>
                        <a:cs typeface="Times New Roman" panose="02020603050405020304" pitchFamily="18" charset="0"/>
                      </a:endParaRPr>
                    </a:p>
                  </a:txBody>
                  <a:tcPr marL="34079" marR="34079" marT="0" marB="0"/>
                </a:tc>
              </a:tr>
            </a:tbl>
          </a:graphicData>
        </a:graphic>
      </p:graphicFrame>
    </p:spTree>
    <p:extLst>
      <p:ext uri="{BB962C8B-B14F-4D97-AF65-F5344CB8AC3E}">
        <p14:creationId xmlns:p14="http://schemas.microsoft.com/office/powerpoint/2010/main" val="4376441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464796148"/>
              </p:ext>
            </p:extLst>
          </p:nvPr>
        </p:nvGraphicFramePr>
        <p:xfrm>
          <a:off x="107503" y="94609"/>
          <a:ext cx="8928993" cy="6747510"/>
        </p:xfrm>
        <a:graphic>
          <a:graphicData uri="http://schemas.openxmlformats.org/drawingml/2006/table">
            <a:tbl>
              <a:tblPr firstRow="1" firstCol="1" bandRow="1">
                <a:tableStyleId>{5C22544A-7EE6-4342-B048-85BDC9FD1C3A}</a:tableStyleId>
              </a:tblPr>
              <a:tblGrid>
                <a:gridCol w="290374"/>
                <a:gridCol w="871121"/>
                <a:gridCol w="5277200"/>
                <a:gridCol w="1183616"/>
                <a:gridCol w="1306682"/>
              </a:tblGrid>
              <a:tr h="189907">
                <a:tc gridSpan="5">
                  <a:txBody>
                    <a:bodyPr/>
                    <a:lstStyle/>
                    <a:p>
                      <a:pPr algn="ctr">
                        <a:lnSpc>
                          <a:spcPct val="115000"/>
                        </a:lnSpc>
                        <a:spcAft>
                          <a:spcPts val="0"/>
                        </a:spcAft>
                      </a:pPr>
                      <a:r>
                        <a:rPr lang="kk-KZ" sz="1100" dirty="0">
                          <a:effectLst/>
                          <a:latin typeface="Times New Roman" panose="02020603050405020304" pitchFamily="18" charset="0"/>
                          <a:cs typeface="Times New Roman" panose="02020603050405020304" pitchFamily="18" charset="0"/>
                        </a:rPr>
                        <a:t>Семинар сабағына арналған әдістемелік нұсқау</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69722">
                <a:tc>
                  <a:txBody>
                    <a:bodyPr/>
                    <a:lstStyle/>
                    <a:p>
                      <a:pPr>
                        <a:lnSpc>
                          <a:spcPct val="115000"/>
                        </a:lnSpc>
                        <a:spcAft>
                          <a:spcPts val="0"/>
                        </a:spcAft>
                      </a:pPr>
                      <a:r>
                        <a:rPr lang="kk-KZ" sz="1100" dirty="0">
                          <a:effectLst/>
                        </a:rPr>
                        <a:t>8</a:t>
                      </a:r>
                      <a:endParaRPr lang="ru-RU" sz="1100" dirty="0">
                        <a:effectLst/>
                        <a:latin typeface="Calibri"/>
                        <a:ea typeface="Times New Roman"/>
                        <a:cs typeface="Times New Roman"/>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«Ғылымның тарихы және  философиясы» пәнінен барлық білім беру бағдарламалары  бойынша магистранттар үшін семинар сабақтарына арналған әдістемелік нұсқау</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Ғылымның тарихы және  философиясы</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Спанов М.Ж.</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r>
              <a:tr h="569722">
                <a:tc>
                  <a:txBody>
                    <a:bodyPr/>
                    <a:lstStyle/>
                    <a:p>
                      <a:pPr>
                        <a:lnSpc>
                          <a:spcPct val="115000"/>
                        </a:lnSpc>
                        <a:spcAft>
                          <a:spcPts val="0"/>
                        </a:spcAft>
                      </a:pPr>
                      <a:r>
                        <a:rPr lang="kk-KZ" sz="1100" dirty="0">
                          <a:effectLst/>
                        </a:rPr>
                        <a:t>9</a:t>
                      </a:r>
                      <a:endParaRPr lang="ru-RU" sz="1100" dirty="0">
                        <a:effectLst/>
                        <a:latin typeface="Calibri"/>
                        <a:ea typeface="Times New Roman"/>
                        <a:cs typeface="Times New Roman"/>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«Мәдениеттану» пәнінен барлық білім беру бағдарламалары  бойынша білім алушылар үшін  семинар сабақтарына арналған әдістемелік нұсқау (Қазақ және орыс тілдерінде).</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Мәдениеттану</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Жиенбекова А.А.</a:t>
                      </a:r>
                      <a:endParaRPr lang="ru-RU" sz="11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a:effectLst/>
                          <a:latin typeface="Times New Roman" panose="02020603050405020304" pitchFamily="18" charset="0"/>
                          <a:cs typeface="Times New Roman" panose="02020603050405020304" pitchFamily="18" charset="0"/>
                        </a:rPr>
                        <a:t>Тасполтаева М.Р.</a:t>
                      </a:r>
                      <a:endParaRPr lang="ru-RU" sz="11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a:effectLst/>
                          <a:latin typeface="Times New Roman" panose="02020603050405020304" pitchFamily="18" charset="0"/>
                          <a:cs typeface="Times New Roman" panose="02020603050405020304" pitchFamily="18" charset="0"/>
                        </a:rPr>
                        <a:t>Жолдыбаева М.С.</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r>
              <a:tr h="569722">
                <a:tc>
                  <a:txBody>
                    <a:bodyPr/>
                    <a:lstStyle/>
                    <a:p>
                      <a:pPr>
                        <a:lnSpc>
                          <a:spcPct val="115000"/>
                        </a:lnSpc>
                        <a:spcAft>
                          <a:spcPts val="0"/>
                        </a:spcAft>
                      </a:pPr>
                      <a:r>
                        <a:rPr lang="kk-KZ" sz="1100" dirty="0">
                          <a:effectLst/>
                        </a:rPr>
                        <a:t>10</a:t>
                      </a:r>
                      <a:endParaRPr lang="ru-RU" sz="1100" dirty="0">
                        <a:effectLst/>
                        <a:latin typeface="Calibri"/>
                        <a:ea typeface="Times New Roman"/>
                        <a:cs typeface="Times New Roman"/>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«Мәдениеттану»  пәнінен барлық білім беру бағдарламалары  бойынша білім алушылар  үшін СӨЖ  орындауға арналған әдістемелік нұсқау (Қазақ және орыс тілдерінде).</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Мәдениеттану</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Жиенбекова А.А.</a:t>
                      </a:r>
                      <a:endParaRPr lang="ru-RU" sz="11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a:effectLst/>
                          <a:latin typeface="Times New Roman" panose="02020603050405020304" pitchFamily="18" charset="0"/>
                          <a:cs typeface="Times New Roman" panose="02020603050405020304" pitchFamily="18" charset="0"/>
                        </a:rPr>
                        <a:t>Тасполтаева М.Р.</a:t>
                      </a:r>
                      <a:endParaRPr lang="ru-RU" sz="11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a:effectLst/>
                          <a:latin typeface="Times New Roman" panose="02020603050405020304" pitchFamily="18" charset="0"/>
                          <a:cs typeface="Times New Roman" panose="02020603050405020304" pitchFamily="18" charset="0"/>
                        </a:rPr>
                        <a:t>Жолдыбаева М.С.</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r>
              <a:tr h="569722">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11</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«Онтология және гносеология» пәнінен 6В02210 -  Философия білім   беру бағдарламасы бойынша білім алушылар  үшін семинар сабағына арналған әдістемелік  нұсқау</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Онтология және гносеология</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Исенгалиева Ж.М.</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r>
              <a:tr h="759630">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12</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«Қазіргі жаһандық мәселелердің философилық мәнін түсіну» пәнінен 6В02210-  Философия білім   беру бағдарламасы бойынша білім алушылар  үшін семинар сабағына арналған әдістемелік  нұсқау</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Қазіргі жаһандық мәселелердің философилық мәнін түсіну</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Исенгалиева Ж.М.</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r>
              <a:tr h="379815">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13</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«Ғылым   философиясы» пәнінен 6В02210-  Философия білім   беру бағдарламасы бойынша білім алушылар  үшін  СӨЖ орындауға арналған әдістемелік нұсқау</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Ғылым   философиясы</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Ибраева Н.А.</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r>
              <a:tr h="379815">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14</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«Практикалық философия» пәнінен 6В02210-  Философия білім   беру бағдарламасы бойынша  білім алушылар  үшін  СӨЖ орындауға арналған әдістемелік нұсқау</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Практикалық философия</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Есимова А.Е.</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r>
              <a:tr h="569722">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15</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«Неміс классикалық философиясы» пәнінен 6В02210-  Философия білім   беру бағдарламасы бойынша  білім алушылар  үшін СӨЖ орындауға  арналған әдістемелік нұсқау</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Неміс классикалық философиясы</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Ибраева Н.А.</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r>
              <a:tr h="569722">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16</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«Құндылықтар философиясы» пәнінен 6В02210-  Философия білім   беру бағдарламасы бойынша  білім алушылар  үшін семинар сабақтарына арналған әдістемелік нұсқау</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Құндылықтар философиясы</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Шалдарбекова А.Б.</a:t>
                      </a:r>
                      <a:endParaRPr lang="ru-RU" sz="11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a:effectLst/>
                          <a:latin typeface="Times New Roman" panose="02020603050405020304" pitchFamily="18" charset="0"/>
                          <a:cs typeface="Times New Roman" panose="02020603050405020304" pitchFamily="18" charset="0"/>
                        </a:rPr>
                        <a:t>Танкиш Н.П.</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r>
              <a:tr h="379815">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17</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6В02210-Философия  </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«Тарих философиясы» пәнінен 6В02210-  Философия білім   беру бағдарламасы бойынша  білім алушылар  үшін семинар сабақтарына арналған әдістемелік нұсқау</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Тарих философиясы</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a:effectLst/>
                          <a:latin typeface="Times New Roman" panose="02020603050405020304" pitchFamily="18" charset="0"/>
                          <a:cs typeface="Times New Roman" panose="02020603050405020304" pitchFamily="18" charset="0"/>
                        </a:rPr>
                        <a:t>Шалдарбекова А.Б.</a:t>
                      </a:r>
                      <a:endParaRPr lang="ru-RU" sz="11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a:effectLst/>
                          <a:latin typeface="Times New Roman" panose="02020603050405020304" pitchFamily="18" charset="0"/>
                          <a:cs typeface="Times New Roman" panose="02020603050405020304" pitchFamily="18" charset="0"/>
                        </a:rPr>
                        <a:t>Танкиш Н.П.</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r>
              <a:tr h="569722">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18</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a:effectLst/>
                          <a:latin typeface="Times New Roman" panose="02020603050405020304" pitchFamily="18" charset="0"/>
                          <a:cs typeface="Times New Roman" panose="02020603050405020304" pitchFamily="18" charset="0"/>
                        </a:rPr>
                        <a:t>«Философияда сана мәселесі» пәнінен 6В02210-  Философия  білім   беру бағдарламасы бойынша білім алушылар  үшін семинар сабақтарына арналған әдістемелік нұсқау</a:t>
                      </a:r>
                      <a:endParaRPr lang="ru-RU" sz="110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Философияда сана мәселесі</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Есимова А.Е..</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r>
              <a:tr h="569722">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19</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6В02210-Философия  </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«Онтология және гносеология» пәнінен 6В02210-  Философия білім   беру бағдарламасы бойынша білім алушыларға арналған интерактивті «Кейс - әдісі»  арқылы «әдістемелік  нұсқау</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gn="just">
                        <a:lnSpc>
                          <a:spcPct val="115000"/>
                        </a:lnSpc>
                        <a:spcAft>
                          <a:spcPts val="0"/>
                        </a:spcAft>
                      </a:pPr>
                      <a:r>
                        <a:rPr lang="kk-KZ" sz="1100" dirty="0">
                          <a:effectLst/>
                          <a:latin typeface="Times New Roman" panose="02020603050405020304" pitchFamily="18" charset="0"/>
                          <a:cs typeface="Times New Roman" panose="02020603050405020304" pitchFamily="18" charset="0"/>
                        </a:rPr>
                        <a:t>Онтология және гносеология</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c>
                  <a:txBody>
                    <a:bodyPr/>
                    <a:lstStyle/>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Исенгалиева Ж.М.</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Есіркеп Г.Ж.</a:t>
                      </a:r>
                      <a:endParaRPr lang="ru-RU" sz="1100" dirty="0">
                        <a:effectLst/>
                        <a:latin typeface="Times New Roman" panose="02020603050405020304" pitchFamily="18" charset="0"/>
                        <a:ea typeface="Times New Roman"/>
                        <a:cs typeface="Times New Roman" panose="02020603050405020304" pitchFamily="18" charset="0"/>
                      </a:endParaRPr>
                    </a:p>
                  </a:txBody>
                  <a:tcPr marL="20448" marR="20448" marT="0" marB="0"/>
                </a:tc>
              </a:tr>
            </a:tbl>
          </a:graphicData>
        </a:graphic>
      </p:graphicFrame>
    </p:spTree>
    <p:extLst>
      <p:ext uri="{BB962C8B-B14F-4D97-AF65-F5344CB8AC3E}">
        <p14:creationId xmlns:p14="http://schemas.microsoft.com/office/powerpoint/2010/main" val="37154359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332655"/>
            <a:ext cx="8640960" cy="738664"/>
          </a:xfrm>
          <a:prstGeom prst="rect">
            <a:avLst/>
          </a:prstGeom>
        </p:spPr>
        <p:txBody>
          <a:bodyPr wrap="square">
            <a:spAutoFit/>
          </a:bodyPr>
          <a:lstStyle/>
          <a:p>
            <a:pPr algn="ctr"/>
            <a:r>
              <a:rPr lang="kk-KZ" sz="1400" b="1" dirty="0">
                <a:latin typeface="Times New Roman" panose="02020603050405020304" pitchFamily="18" charset="0"/>
                <a:cs typeface="Times New Roman" panose="02020603050405020304" pitchFamily="18" charset="0"/>
              </a:rPr>
              <a:t>ЭЛЕКТОРНДЫ ОҚУ </a:t>
            </a:r>
            <a:r>
              <a:rPr lang="kk-KZ" sz="1400" b="1" dirty="0" smtClean="0">
                <a:latin typeface="Times New Roman" panose="02020603050405020304" pitchFamily="18" charset="0"/>
                <a:cs typeface="Times New Roman" panose="02020603050405020304" pitchFamily="18" charset="0"/>
              </a:rPr>
              <a:t>БАСЫЛЫМДАРЫ</a:t>
            </a:r>
          </a:p>
          <a:p>
            <a:pPr algn="ctr"/>
            <a:r>
              <a:rPr lang="kk-KZ" sz="1400" b="1" dirty="0">
                <a:latin typeface="Times New Roman" panose="02020603050405020304" pitchFamily="18" charset="0"/>
                <a:cs typeface="Times New Roman" panose="02020603050405020304" pitchFamily="18" charset="0"/>
              </a:rPr>
              <a:t>ОҚУ ҮРДІСІНЕ ИННОВАЦИЯЛЫҚ ПЕДАГОГИКАЛЫҚ ӘЗІРЛЕМЕЛЕРДІ ЕНДІРУ </a:t>
            </a:r>
            <a:endParaRPr lang="ru-RU" sz="1400" dirty="0">
              <a:latin typeface="Times New Roman" panose="02020603050405020304" pitchFamily="18" charset="0"/>
              <a:cs typeface="Times New Roman" panose="02020603050405020304" pitchFamily="18" charset="0"/>
            </a:endParaRPr>
          </a:p>
          <a:p>
            <a:pPr algn="ctr"/>
            <a:endParaRPr lang="ru-RU" sz="1400"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339478188"/>
              </p:ext>
            </p:extLst>
          </p:nvPr>
        </p:nvGraphicFramePr>
        <p:xfrm>
          <a:off x="65362" y="908720"/>
          <a:ext cx="8971133" cy="3240360"/>
        </p:xfrm>
        <a:graphic>
          <a:graphicData uri="http://schemas.openxmlformats.org/drawingml/2006/table">
            <a:tbl>
              <a:tblPr firstRow="1" firstCol="1" lastRow="1" lastCol="1" bandRow="1" bandCol="1">
                <a:tableStyleId>{5C22544A-7EE6-4342-B048-85BDC9FD1C3A}</a:tableStyleId>
              </a:tblPr>
              <a:tblGrid>
                <a:gridCol w="1285091"/>
                <a:gridCol w="704259"/>
                <a:gridCol w="1468416"/>
                <a:gridCol w="1799671"/>
                <a:gridCol w="1415779"/>
                <a:gridCol w="2297917"/>
              </a:tblGrid>
              <a:tr h="1038213">
                <a:tc>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Кафедра /</a:t>
                      </a:r>
                      <a:endParaRPr lang="ru-RU" sz="12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Білім беру бағдарламасы (ББ)</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nchor="ctr"/>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Орындалуы</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Бейне-</a:t>
                      </a:r>
                      <a:endParaRPr lang="ru-RU" sz="12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Лекцилар, оның ішінде мемл/ағыл тілінде</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Виртуальды зертханалық жұмыстар, оның ішінде мемл/ағыл тілінде</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Электронды оқулықтар, оның ішінде мемл/ағыл тілінде</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Тақырыбы көрсетілген оқыту, ЭЕМ –да есептеу бағдарламаларын орындау мемл/ағыл тілінде</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r>
              <a:tr h="268635">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2</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r>
                        <a:rPr lang="en-US" sz="1200" dirty="0" smtClean="0">
                          <a:effectLst/>
                          <a:latin typeface="Times New Roman" panose="02020603050405020304" pitchFamily="18" charset="0"/>
                          <a:cs typeface="Times New Roman" panose="02020603050405020304" pitchFamily="18" charset="0"/>
                        </a:rPr>
                        <a:t>3</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dirty="0" smtClean="0">
                          <a:effectLst/>
                          <a:latin typeface="Times New Roman" panose="02020603050405020304" pitchFamily="18" charset="0"/>
                          <a:ea typeface="+mn-ea"/>
                          <a:cs typeface="Times New Roman" panose="02020603050405020304" pitchFamily="18" charset="0"/>
                        </a:rPr>
                        <a:t>4</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dirty="0" smtClean="0">
                          <a:effectLst/>
                          <a:latin typeface="Times New Roman" panose="02020603050405020304" pitchFamily="18" charset="0"/>
                          <a:ea typeface="+mn-ea"/>
                          <a:cs typeface="Times New Roman" panose="02020603050405020304" pitchFamily="18" charset="0"/>
                        </a:rPr>
                        <a:t>5</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en-US" sz="1200" dirty="0" smtClean="0">
                          <a:effectLst/>
                          <a:latin typeface="Times New Roman" panose="02020603050405020304" pitchFamily="18" charset="0"/>
                          <a:ea typeface="+mn-ea"/>
                          <a:cs typeface="Times New Roman" panose="02020603050405020304" pitchFamily="18" charset="0"/>
                        </a:rPr>
                        <a:t>6</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245021">
                <a:tc>
                  <a:txBody>
                    <a:bodyPr/>
                    <a:lstStyle/>
                    <a:p>
                      <a:pPr algn="ctr">
                        <a:lnSpc>
                          <a:spcPct val="115000"/>
                        </a:lnSpc>
                        <a:spcAft>
                          <a:spcPts val="0"/>
                        </a:spcAft>
                      </a:pPr>
                      <a:r>
                        <a:rPr lang="kk-KZ" sz="1200" dirty="0" smtClean="0">
                          <a:effectLst/>
                          <a:latin typeface="Times New Roman" panose="02020603050405020304" pitchFamily="18" charset="0"/>
                          <a:cs typeface="Times New Roman" panose="02020603050405020304" pitchFamily="18" charset="0"/>
                        </a:rPr>
                        <a:t>Философия</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жоспар</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565105">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 </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нақты</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1123386">
                <a:tc>
                  <a:txBody>
                    <a:bodyPr/>
                    <a:lstStyle/>
                    <a:p>
                      <a:pPr algn="just">
                        <a:lnSpc>
                          <a:spcPct val="115000"/>
                        </a:lnSpc>
                        <a:spcAft>
                          <a:spcPts val="0"/>
                        </a:spcAft>
                      </a:pPr>
                      <a:r>
                        <a:rPr lang="ru-RU" sz="1200" dirty="0" smtClean="0">
                          <a:effectLst/>
                          <a:latin typeface="Times New Roman" panose="02020603050405020304" pitchFamily="18" charset="0"/>
                          <a:cs typeface="Times New Roman" panose="02020603050405020304" pitchFamily="18" charset="0"/>
                        </a:rPr>
                        <a:t>Кафедр</a:t>
                      </a:r>
                      <a:r>
                        <a:rPr lang="kk-KZ" sz="1200" dirty="0" smtClean="0">
                          <a:effectLst/>
                          <a:latin typeface="Times New Roman" panose="02020603050405020304" pitchFamily="18" charset="0"/>
                          <a:cs typeface="Times New Roman" panose="02020603050405020304" pitchFamily="18" charset="0"/>
                        </a:rPr>
                        <a:t>а</a:t>
                      </a:r>
                      <a:r>
                        <a:rPr lang="ru-RU" sz="1200" baseline="0" dirty="0" smtClean="0">
                          <a:effectLst/>
                          <a:latin typeface="Times New Roman" panose="02020603050405020304" pitchFamily="18" charset="0"/>
                          <a:cs typeface="Times New Roman" panose="02020603050405020304" pitchFamily="18" charset="0"/>
                        </a:rPr>
                        <a:t> </a:t>
                      </a:r>
                      <a:r>
                        <a:rPr lang="kk-KZ" sz="1200" dirty="0" smtClean="0">
                          <a:effectLst/>
                          <a:latin typeface="Times New Roman" panose="02020603050405020304" pitchFamily="18" charset="0"/>
                          <a:cs typeface="Times New Roman" panose="02020603050405020304" pitchFamily="18" charset="0"/>
                        </a:rPr>
                        <a:t>бойынша </a:t>
                      </a:r>
                      <a:r>
                        <a:rPr lang="kk-KZ" sz="1200" dirty="0">
                          <a:effectLst/>
                          <a:latin typeface="Times New Roman" panose="02020603050405020304" pitchFamily="18" charset="0"/>
                          <a:cs typeface="Times New Roman" panose="02020603050405020304" pitchFamily="18" charset="0"/>
                        </a:rPr>
                        <a:t>барлығы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 </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675337176"/>
              </p:ext>
            </p:extLst>
          </p:nvPr>
        </p:nvGraphicFramePr>
        <p:xfrm>
          <a:off x="107504" y="4221087"/>
          <a:ext cx="8928991" cy="2520280"/>
        </p:xfrm>
        <a:graphic>
          <a:graphicData uri="http://schemas.openxmlformats.org/drawingml/2006/table">
            <a:tbl>
              <a:tblPr firstRow="1" firstCol="1" bandRow="1">
                <a:tableStyleId>{5C22544A-7EE6-4342-B048-85BDC9FD1C3A}</a:tableStyleId>
              </a:tblPr>
              <a:tblGrid>
                <a:gridCol w="497247"/>
                <a:gridCol w="2058957"/>
                <a:gridCol w="1597162"/>
                <a:gridCol w="2734393"/>
                <a:gridCol w="2041232"/>
              </a:tblGrid>
              <a:tr h="1260140">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Т.А.Ә</a:t>
                      </a:r>
                      <a:r>
                        <a:rPr lang="ru-RU" sz="1200" dirty="0">
                          <a:effectLst/>
                          <a:latin typeface="Times New Roman" panose="02020603050405020304" pitchFamily="18" charset="0"/>
                          <a:cs typeface="Times New Roman" panose="02020603050405020304" pitchFamily="18" charset="0"/>
                        </a:rPr>
                        <a:t>, </a:t>
                      </a:r>
                      <a:r>
                        <a:rPr lang="kk-KZ" sz="1200" dirty="0">
                          <a:effectLst/>
                          <a:latin typeface="Times New Roman" panose="02020603050405020304" pitchFamily="18" charset="0"/>
                          <a:cs typeface="Times New Roman" panose="02020603050405020304" pitchFamily="18" charset="0"/>
                        </a:rPr>
                        <a:t>қызметі</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Пәні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err="1">
                          <a:effectLst/>
                          <a:latin typeface="Times New Roman" panose="02020603050405020304" pitchFamily="18" charset="0"/>
                          <a:cs typeface="Times New Roman" panose="02020603050405020304" pitchFamily="18" charset="0"/>
                        </a:rPr>
                        <a:t>Инноваци</a:t>
                      </a:r>
                      <a:r>
                        <a:rPr lang="kk-KZ" sz="1200" dirty="0">
                          <a:effectLst/>
                          <a:latin typeface="Times New Roman" panose="02020603050405020304" pitchFamily="18" charset="0"/>
                          <a:cs typeface="Times New Roman" panose="02020603050405020304" pitchFamily="18" charset="0"/>
                        </a:rPr>
                        <a:t>ялық </a:t>
                      </a:r>
                      <a:r>
                        <a:rPr lang="ru-RU" sz="1200" dirty="0">
                          <a:effectLst/>
                          <a:latin typeface="Times New Roman" panose="02020603050405020304" pitchFamily="18" charset="0"/>
                          <a:cs typeface="Times New Roman" panose="02020603050405020304" pitchFamily="18" charset="0"/>
                        </a:rPr>
                        <a:t>педагоги</a:t>
                      </a:r>
                      <a:r>
                        <a:rPr lang="kk-KZ" sz="1200" dirty="0">
                          <a:effectLst/>
                          <a:latin typeface="Times New Roman" panose="02020603050405020304" pitchFamily="18" charset="0"/>
                          <a:cs typeface="Times New Roman" panose="02020603050405020304" pitchFamily="18" charset="0"/>
                        </a:rPr>
                        <a:t>калық жұмыс түрі</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Ендіру </a:t>
                      </a:r>
                      <a:r>
                        <a:rPr lang="ru-RU" sz="1200" dirty="0">
                          <a:effectLst/>
                          <a:latin typeface="Times New Roman" panose="02020603050405020304" pitchFamily="18" charset="0"/>
                          <a:cs typeface="Times New Roman" panose="02020603050405020304" pitchFamily="18" charset="0"/>
                        </a:rPr>
                        <a:t>А</a:t>
                      </a:r>
                      <a:r>
                        <a:rPr lang="kk-KZ" sz="1200" dirty="0">
                          <a:effectLst/>
                          <a:latin typeface="Times New Roman" panose="02020603050405020304" pitchFamily="18" charset="0"/>
                          <a:cs typeface="Times New Roman" panose="02020603050405020304" pitchFamily="18" charset="0"/>
                        </a:rPr>
                        <a:t>КТ-сі </a:t>
                      </a:r>
                      <a:endParaRPr lang="ru-RU" sz="12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тіркелу</a:t>
                      </a: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1260140">
                <a:tc>
                  <a:txBody>
                    <a:bodyPr/>
                    <a:lstStyle/>
                    <a:p>
                      <a:pPr algn="l">
                        <a:lnSpc>
                          <a:spcPct val="115000"/>
                        </a:lnSpc>
                        <a:spcAft>
                          <a:spcPts val="0"/>
                        </a:spcAft>
                      </a:pPr>
                      <a:r>
                        <a:rPr lang="ru-RU" sz="1200">
                          <a:effectLst/>
                          <a:latin typeface="Times New Roman" panose="02020603050405020304" pitchFamily="18" charset="0"/>
                          <a:cs typeface="Times New Roman" panose="02020603050405020304" pitchFamily="18" charset="0"/>
                        </a:rPr>
                        <a:t>1</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Ибраева Н.А</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Философия</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Электронды оқу құралын оқу үдерісіне еңгізу</a:t>
                      </a:r>
                      <a:endParaRPr lang="ru-RU" sz="1200" dirty="0">
                        <a:effectLst/>
                        <a:latin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r>
                        <a:rPr lang="kk-KZ" sz="1200" dirty="0">
                          <a:effectLst/>
                          <a:latin typeface="Times New Roman" panose="02020603050405020304" pitchFamily="18" charset="0"/>
                          <a:cs typeface="Times New Roman" panose="02020603050405020304" pitchFamily="18" charset="0"/>
                        </a:rPr>
                        <a:t>11, </a:t>
                      </a:r>
                      <a:r>
                        <a:rPr lang="ru-RU" sz="1200" dirty="0">
                          <a:effectLst/>
                          <a:latin typeface="Times New Roman" panose="02020603050405020304" pitchFamily="18" charset="0"/>
                          <a:cs typeface="Times New Roman" panose="02020603050405020304" pitchFamily="18" charset="0"/>
                        </a:rPr>
                        <a:t> 1</a:t>
                      </a:r>
                      <a:r>
                        <a:rPr lang="kk-KZ" sz="1200" dirty="0">
                          <a:effectLst/>
                          <a:latin typeface="Times New Roman" panose="02020603050405020304" pitchFamily="18" charset="0"/>
                          <a:cs typeface="Times New Roman" panose="02020603050405020304" pitchFamily="18" charset="0"/>
                        </a:rPr>
                        <a:t>6</a:t>
                      </a:r>
                      <a:r>
                        <a:rPr lang="ru-RU" sz="1200" dirty="0">
                          <a:effectLst/>
                          <a:latin typeface="Times New Roman" panose="02020603050405020304" pitchFamily="18" charset="0"/>
                          <a:cs typeface="Times New Roman" panose="02020603050405020304" pitchFamily="18" charset="0"/>
                        </a:rPr>
                        <a:t>.0</a:t>
                      </a:r>
                      <a:r>
                        <a:rPr lang="kk-KZ" sz="1200" dirty="0">
                          <a:effectLst/>
                          <a:latin typeface="Times New Roman" panose="02020603050405020304" pitchFamily="18" charset="0"/>
                          <a:cs typeface="Times New Roman" panose="02020603050405020304" pitchFamily="18" charset="0"/>
                        </a:rPr>
                        <a:t>1</a:t>
                      </a:r>
                      <a:r>
                        <a:rPr lang="ru-RU" sz="1200" dirty="0">
                          <a:effectLst/>
                          <a:latin typeface="Times New Roman" panose="02020603050405020304" pitchFamily="18" charset="0"/>
                          <a:cs typeface="Times New Roman" panose="02020603050405020304" pitchFamily="18" charset="0"/>
                        </a:rPr>
                        <a:t>.202</a:t>
                      </a:r>
                      <a:r>
                        <a:rPr lang="kk-KZ" sz="1200" dirty="0">
                          <a:effectLst/>
                          <a:latin typeface="Times New Roman" panose="02020603050405020304" pitchFamily="18" charset="0"/>
                          <a:cs typeface="Times New Roman" panose="02020603050405020304" pitchFamily="18" charset="0"/>
                        </a:rPr>
                        <a:t>3</a:t>
                      </a:r>
                      <a:endParaRPr lang="ru-RU" sz="12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299328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03000" y="404664"/>
            <a:ext cx="8640960" cy="523220"/>
          </a:xfrm>
          <a:prstGeom prst="rect">
            <a:avLst/>
          </a:prstGeom>
        </p:spPr>
        <p:txBody>
          <a:bodyPr wrap="square">
            <a:spAutoFit/>
          </a:bodyPr>
          <a:lstStyle/>
          <a:p>
            <a:pPr algn="ctr"/>
            <a:r>
              <a:rPr lang="kk-KZ" sz="1400" b="1" dirty="0">
                <a:latin typeface="Times New Roman" panose="02020603050405020304" pitchFamily="18" charset="0"/>
                <a:cs typeface="Times New Roman" panose="02020603050405020304" pitchFamily="18" charset="0"/>
              </a:rPr>
              <a:t>ПОӘК ӘЗІРЛЕУ</a:t>
            </a:r>
            <a:r>
              <a:rPr lang="ru-RU" sz="1400" b="1" dirty="0">
                <a:latin typeface="Times New Roman" panose="02020603050405020304" pitchFamily="18" charset="0"/>
                <a:cs typeface="Times New Roman" panose="02020603050405020304" pitchFamily="18" charset="0"/>
              </a:rPr>
              <a:t>, </a:t>
            </a:r>
            <a:r>
              <a:rPr lang="kk-KZ" sz="1400" b="1" dirty="0">
                <a:latin typeface="Times New Roman" panose="02020603050405020304" pitchFamily="18" charset="0"/>
                <a:cs typeface="Times New Roman" panose="02020603050405020304" pitchFamily="18" charset="0"/>
              </a:rPr>
              <a:t>БЕКІТУ ЖӘНЕ ОНЫ УНИВЕРСИТЕТТІҢ БІЛІМ БЕРУ ПОРТАЛЫНА ОРНАЛАСТЫРУ </a:t>
            </a:r>
            <a:endParaRPr lang="ru-RU" sz="1400" dirty="0">
              <a:effectLst/>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642684247"/>
              </p:ext>
            </p:extLst>
          </p:nvPr>
        </p:nvGraphicFramePr>
        <p:xfrm>
          <a:off x="107502" y="980728"/>
          <a:ext cx="8928995" cy="5760640"/>
        </p:xfrm>
        <a:graphic>
          <a:graphicData uri="http://schemas.openxmlformats.org/drawingml/2006/table">
            <a:tbl>
              <a:tblPr firstRow="1" firstCol="1" bandRow="1">
                <a:tableStyleId>{5C22544A-7EE6-4342-B048-85BDC9FD1C3A}</a:tableStyleId>
              </a:tblPr>
              <a:tblGrid>
                <a:gridCol w="2082262"/>
                <a:gridCol w="2236633"/>
                <a:gridCol w="1615640"/>
                <a:gridCol w="1497230"/>
                <a:gridCol w="1497230"/>
              </a:tblGrid>
              <a:tr h="710569">
                <a:tc rowSpan="2">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Кафедра /</a:t>
                      </a:r>
                      <a:r>
                        <a:rPr lang="kk-KZ" sz="1200" dirty="0">
                          <a:effectLst/>
                          <a:latin typeface="Times New Roman" panose="02020603050405020304" pitchFamily="18" charset="0"/>
                          <a:cs typeface="Times New Roman" panose="02020603050405020304" pitchFamily="18" charset="0"/>
                        </a:rPr>
                        <a:t>тобы</a:t>
                      </a:r>
                      <a:endParaRPr lang="ru-RU" sz="12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Факультет / кафедра</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rowSpan="2">
                  <a:txBody>
                    <a:bodyPr/>
                    <a:lstStyle/>
                    <a:p>
                      <a:pPr algn="ctr">
                        <a:lnSpc>
                          <a:spcPct val="115000"/>
                        </a:lnSpc>
                        <a:spcAft>
                          <a:spcPts val="0"/>
                        </a:spcAft>
                      </a:pPr>
                      <a:r>
                        <a:rPr lang="kk-KZ" sz="1200" dirty="0">
                          <a:effectLst/>
                          <a:latin typeface="Times New Roman" panose="02020603050405020304" pitchFamily="18" charset="0"/>
                          <a:cs typeface="Times New Roman" panose="02020603050405020304" pitchFamily="18" charset="0"/>
                        </a:rPr>
                        <a:t>ББ</a:t>
                      </a:r>
                      <a:endParaRPr lang="ru-RU" sz="12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a:t>
                      </a:r>
                      <a:r>
                        <a:rPr lang="kk-KZ" sz="1200" dirty="0">
                          <a:effectLst/>
                          <a:latin typeface="Times New Roman" panose="02020603050405020304" pitchFamily="18" charset="0"/>
                          <a:cs typeface="Times New Roman" panose="02020603050405020304" pitchFamily="18" charset="0"/>
                        </a:rPr>
                        <a:t>ББ </a:t>
                      </a:r>
                      <a:r>
                        <a:rPr lang="ru-RU" sz="1200" dirty="0">
                          <a:effectLst/>
                          <a:latin typeface="Times New Roman" panose="02020603050405020304" pitchFamily="18" charset="0"/>
                          <a:cs typeface="Times New Roman" panose="02020603050405020304" pitchFamily="18" charset="0"/>
                        </a:rPr>
                        <a:t>шифр</a:t>
                      </a:r>
                      <a:r>
                        <a:rPr lang="kk-KZ" sz="1200" dirty="0">
                          <a:effectLst/>
                          <a:latin typeface="Times New Roman" panose="02020603050405020304" pitchFamily="18" charset="0"/>
                          <a:cs typeface="Times New Roman" panose="02020603050405020304" pitchFamily="18" charset="0"/>
                        </a:rPr>
                        <a:t>і және атауы</a:t>
                      </a:r>
                      <a:r>
                        <a:rPr lang="ru-RU" sz="1200" dirty="0">
                          <a:effectLst/>
                          <a:latin typeface="Times New Roman" panose="02020603050405020304" pitchFamily="18" charset="0"/>
                          <a:cs typeface="Times New Roman" panose="02020603050405020304" pitchFamily="18" charset="0"/>
                        </a:rPr>
                        <a:t>)</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rowSpan="2">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Оқылатын пәндер саны</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gridSpan="2">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ПОӘК</a:t>
                      </a:r>
                      <a:endParaRPr lang="ru-RU" sz="120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 жинақталуы</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hMerge="1">
                  <a:txBody>
                    <a:bodyPr/>
                    <a:lstStyle/>
                    <a:p>
                      <a:endParaRPr lang="ru-RU"/>
                    </a:p>
                  </a:txBody>
                  <a:tcPr/>
                </a:tc>
              </a:tr>
              <a:tr h="368520">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барлығы</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lnSpc>
                          <a:spcPct val="115000"/>
                        </a:lnSpc>
                        <a:spcAft>
                          <a:spcPts val="0"/>
                        </a:spcAft>
                      </a:pPr>
                      <a:r>
                        <a:rPr lang="ru-RU" sz="1200">
                          <a:effectLst/>
                          <a:latin typeface="Times New Roman" panose="02020603050405020304" pitchFamily="18" charset="0"/>
                          <a:cs typeface="Times New Roman" panose="02020603050405020304" pitchFamily="18" charset="0"/>
                        </a:rPr>
                        <a:t>%</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r>
              <a:tr h="1079088">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Заң ф</a:t>
                      </a:r>
                      <a:r>
                        <a:rPr lang="ru-RU" sz="1200">
                          <a:effectLst/>
                          <a:latin typeface="Times New Roman" panose="02020603050405020304" pitchFamily="18" charset="0"/>
                          <a:cs typeface="Times New Roman" panose="02020603050405020304" pitchFamily="18" charset="0"/>
                        </a:rPr>
                        <a:t>акультет</a:t>
                      </a:r>
                      <a:r>
                        <a:rPr lang="kk-KZ" sz="1200">
                          <a:effectLst/>
                          <a:latin typeface="Times New Roman" panose="02020603050405020304" pitchFamily="18" charset="0"/>
                          <a:cs typeface="Times New Roman" panose="02020603050405020304" pitchFamily="18" charset="0"/>
                        </a:rPr>
                        <a:t>і Философия к</a:t>
                      </a:r>
                      <a:r>
                        <a:rPr lang="ru-RU" sz="1200">
                          <a:effectLst/>
                          <a:latin typeface="Times New Roman" panose="02020603050405020304" pitchFamily="18" charset="0"/>
                          <a:cs typeface="Times New Roman" panose="02020603050405020304" pitchFamily="18" charset="0"/>
                        </a:rPr>
                        <a:t>афедра</a:t>
                      </a:r>
                      <a:r>
                        <a:rPr lang="kk-KZ" sz="1200">
                          <a:effectLst/>
                          <a:latin typeface="Times New Roman" panose="02020603050405020304" pitchFamily="18" charset="0"/>
                          <a:cs typeface="Times New Roman" panose="02020603050405020304" pitchFamily="18" charset="0"/>
                        </a:rPr>
                        <a:t>сы</a:t>
                      </a:r>
                      <a:r>
                        <a:rPr lang="ru-RU" sz="1200">
                          <a:effectLst/>
                          <a:latin typeface="Times New Roman" panose="02020603050405020304" pitchFamily="18" charset="0"/>
                          <a:cs typeface="Times New Roman" panose="02020603050405020304" pitchFamily="18" charset="0"/>
                        </a:rPr>
                        <a:t> </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chemeClr val="accent5">
                        <a:lumMod val="60000"/>
                        <a:lumOff val="40000"/>
                      </a:schemeClr>
                    </a:solidFill>
                  </a:tcPr>
                </a:tc>
                <a:tc>
                  <a:txBody>
                    <a:bodyPr/>
                    <a:lstStyle/>
                    <a:p>
                      <a:pPr>
                        <a:lnSpc>
                          <a:spcPct val="115000"/>
                        </a:lnSpc>
                        <a:spcAft>
                          <a:spcPts val="0"/>
                        </a:spcAft>
                      </a:pPr>
                      <a:r>
                        <a:rPr lang="ru-RU" sz="1200" dirty="0">
                          <a:effectLst/>
                          <a:latin typeface="Times New Roman" panose="02020603050405020304" pitchFamily="18" charset="0"/>
                          <a:cs typeface="Times New Roman" panose="02020603050405020304" pitchFamily="18" charset="0"/>
                        </a:rPr>
                        <a:t>6В0</a:t>
                      </a:r>
                      <a:r>
                        <a:rPr lang="kk-KZ" sz="1200" dirty="0">
                          <a:effectLst/>
                          <a:latin typeface="Times New Roman" panose="02020603050405020304" pitchFamily="18" charset="0"/>
                          <a:cs typeface="Times New Roman" panose="02020603050405020304" pitchFamily="18" charset="0"/>
                        </a:rPr>
                        <a:t>22</a:t>
                      </a:r>
                      <a:r>
                        <a:rPr lang="ru-RU" sz="1200" dirty="0">
                          <a:effectLst/>
                          <a:latin typeface="Times New Roman" panose="02020603050405020304" pitchFamily="18" charset="0"/>
                          <a:cs typeface="Times New Roman" panose="02020603050405020304" pitchFamily="18" charset="0"/>
                        </a:rPr>
                        <a:t>10</a:t>
                      </a:r>
                    </a:p>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Философия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nSpc>
                          <a:spcPct val="115000"/>
                        </a:lnSpc>
                        <a:spcAft>
                          <a:spcPts val="0"/>
                        </a:spcAft>
                      </a:pPr>
                      <a:r>
                        <a:rPr lang="kk-KZ" sz="1200" dirty="0">
                          <a:effectLst/>
                          <a:highlight>
                            <a:srgbClr val="FFFF00"/>
                          </a:highlight>
                          <a:latin typeface="Times New Roman" panose="02020603050405020304" pitchFamily="18" charset="0"/>
                          <a:cs typeface="Times New Roman" panose="02020603050405020304" pitchFamily="18" charset="0"/>
                        </a:rPr>
                        <a:t>15</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nSpc>
                          <a:spcPct val="115000"/>
                        </a:lnSpc>
                        <a:spcAft>
                          <a:spcPts val="0"/>
                        </a:spcAft>
                      </a:pPr>
                      <a:r>
                        <a:rPr lang="kk-KZ" sz="1200" dirty="0">
                          <a:effectLst/>
                          <a:highlight>
                            <a:srgbClr val="FFFF00"/>
                          </a:highlight>
                          <a:latin typeface="Times New Roman" panose="02020603050405020304" pitchFamily="18" charset="0"/>
                          <a:cs typeface="Times New Roman" panose="02020603050405020304" pitchFamily="18" charset="0"/>
                        </a:rPr>
                        <a:t>15</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lnSpc>
                          <a:spcPct val="115000"/>
                        </a:lnSpc>
                        <a:spcAft>
                          <a:spcPts val="0"/>
                        </a:spcAft>
                      </a:pPr>
                      <a:r>
                        <a:rPr lang="kk-KZ" sz="1200">
                          <a:effectLst/>
                          <a:latin typeface="Times New Roman" panose="02020603050405020304" pitchFamily="18" charset="0"/>
                          <a:cs typeface="Times New Roman" panose="02020603050405020304" pitchFamily="18" charset="0"/>
                        </a:rPr>
                        <a:t>100%</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chemeClr val="accent5">
                        <a:lumMod val="60000"/>
                        <a:lumOff val="40000"/>
                      </a:schemeClr>
                    </a:solidFill>
                  </a:tcPr>
                </a:tc>
              </a:tr>
              <a:tr h="1445947">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Заң ф</a:t>
                      </a:r>
                      <a:r>
                        <a:rPr lang="ru-RU" sz="1200">
                          <a:effectLst/>
                          <a:latin typeface="Times New Roman" panose="02020603050405020304" pitchFamily="18" charset="0"/>
                          <a:cs typeface="Times New Roman" panose="02020603050405020304" pitchFamily="18" charset="0"/>
                        </a:rPr>
                        <a:t>акультет</a:t>
                      </a:r>
                      <a:r>
                        <a:rPr lang="kk-KZ" sz="1200">
                          <a:effectLst/>
                          <a:latin typeface="Times New Roman" panose="02020603050405020304" pitchFamily="18" charset="0"/>
                          <a:cs typeface="Times New Roman" panose="02020603050405020304" pitchFamily="18" charset="0"/>
                        </a:rPr>
                        <a:t>і Философия к</a:t>
                      </a:r>
                      <a:r>
                        <a:rPr lang="ru-RU" sz="1200">
                          <a:effectLst/>
                          <a:latin typeface="Times New Roman" panose="02020603050405020304" pitchFamily="18" charset="0"/>
                          <a:cs typeface="Times New Roman" panose="02020603050405020304" pitchFamily="18" charset="0"/>
                        </a:rPr>
                        <a:t>афедра</a:t>
                      </a:r>
                      <a:r>
                        <a:rPr lang="kk-KZ" sz="1200">
                          <a:effectLst/>
                          <a:latin typeface="Times New Roman" panose="02020603050405020304" pitchFamily="18" charset="0"/>
                          <a:cs typeface="Times New Roman" panose="02020603050405020304" pitchFamily="18" charset="0"/>
                        </a:rPr>
                        <a:t>сы</a:t>
                      </a:r>
                      <a:endParaRPr lang="ru-RU" sz="12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a:effectLst/>
                          <a:latin typeface="Times New Roman" panose="02020603050405020304" pitchFamily="18" charset="0"/>
                          <a:cs typeface="Times New Roman" panose="02020603050405020304" pitchFamily="18" charset="0"/>
                        </a:rPr>
                        <a:t>бакалавриат</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chemeClr val="accent5">
                        <a:lumMod val="60000"/>
                        <a:lumOff val="40000"/>
                      </a:schemeClr>
                    </a:solidFill>
                  </a:tcPr>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Барлық  білім алушылардың білім беру бағдарламасы бойынша </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nSpc>
                          <a:spcPct val="115000"/>
                        </a:lnSpc>
                        <a:spcAft>
                          <a:spcPts val="0"/>
                        </a:spcAft>
                      </a:pPr>
                      <a:r>
                        <a:rPr lang="kk-KZ" sz="1200" dirty="0">
                          <a:effectLst/>
                          <a:highlight>
                            <a:srgbClr val="FFFF00"/>
                          </a:highligh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nSpc>
                          <a:spcPct val="115000"/>
                        </a:lnSpc>
                        <a:spcAft>
                          <a:spcPts val="0"/>
                        </a:spcAft>
                      </a:pPr>
                      <a:r>
                        <a:rPr lang="kk-KZ" sz="1200" dirty="0">
                          <a:effectLst/>
                          <a:highlight>
                            <a:srgbClr val="FFFF00"/>
                          </a:highlight>
                          <a:latin typeface="Times New Roman" panose="02020603050405020304" pitchFamily="18" charset="0"/>
                          <a:cs typeface="Times New Roman" panose="02020603050405020304" pitchFamily="18" charset="0"/>
                        </a:rPr>
                        <a:t>2</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100%</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chemeClr val="accent5">
                        <a:lumMod val="60000"/>
                        <a:lumOff val="40000"/>
                      </a:schemeClr>
                    </a:solidFill>
                  </a:tcPr>
                </a:tc>
              </a:tr>
              <a:tr h="1445947">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Заң ф</a:t>
                      </a:r>
                      <a:r>
                        <a:rPr lang="ru-RU" sz="1200">
                          <a:effectLst/>
                          <a:latin typeface="Times New Roman" panose="02020603050405020304" pitchFamily="18" charset="0"/>
                          <a:cs typeface="Times New Roman" panose="02020603050405020304" pitchFamily="18" charset="0"/>
                        </a:rPr>
                        <a:t>акультет</a:t>
                      </a:r>
                      <a:r>
                        <a:rPr lang="kk-KZ" sz="1200">
                          <a:effectLst/>
                          <a:latin typeface="Times New Roman" panose="02020603050405020304" pitchFamily="18" charset="0"/>
                          <a:cs typeface="Times New Roman" panose="02020603050405020304" pitchFamily="18" charset="0"/>
                        </a:rPr>
                        <a:t>і Философия к</a:t>
                      </a:r>
                      <a:r>
                        <a:rPr lang="ru-RU" sz="1200">
                          <a:effectLst/>
                          <a:latin typeface="Times New Roman" panose="02020603050405020304" pitchFamily="18" charset="0"/>
                          <a:cs typeface="Times New Roman" panose="02020603050405020304" pitchFamily="18" charset="0"/>
                        </a:rPr>
                        <a:t>афедра</a:t>
                      </a:r>
                      <a:r>
                        <a:rPr lang="kk-KZ" sz="1200">
                          <a:effectLst/>
                          <a:latin typeface="Times New Roman" panose="02020603050405020304" pitchFamily="18" charset="0"/>
                          <a:cs typeface="Times New Roman" panose="02020603050405020304" pitchFamily="18" charset="0"/>
                        </a:rPr>
                        <a:t>сы</a:t>
                      </a:r>
                      <a:endParaRPr lang="ru-RU" sz="120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200">
                          <a:effectLst/>
                          <a:latin typeface="Times New Roman" panose="02020603050405020304" pitchFamily="18" charset="0"/>
                          <a:cs typeface="Times New Roman" panose="02020603050405020304" pitchFamily="18" charset="0"/>
                        </a:rPr>
                        <a:t>магистратура</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chemeClr val="accent5">
                        <a:lumMod val="60000"/>
                        <a:lumOff val="40000"/>
                      </a:schemeClr>
                    </a:solidFill>
                  </a:tcPr>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 </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nSpc>
                          <a:spcPct val="115000"/>
                        </a:lnSpc>
                        <a:spcAft>
                          <a:spcPts val="0"/>
                        </a:spcAft>
                      </a:pPr>
                      <a:r>
                        <a:rPr lang="kk-KZ" sz="1200" dirty="0">
                          <a:effectLst/>
                          <a:highlight>
                            <a:srgbClr val="FFFF00"/>
                          </a:highligh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nSpc>
                          <a:spcPct val="115000"/>
                        </a:lnSpc>
                        <a:spcAft>
                          <a:spcPts val="0"/>
                        </a:spcAft>
                      </a:pPr>
                      <a:r>
                        <a:rPr lang="kk-KZ" sz="1200" dirty="0">
                          <a:effectLst/>
                          <a:highlight>
                            <a:srgbClr val="FFFF00"/>
                          </a:highlight>
                          <a:latin typeface="Times New Roman" panose="02020603050405020304" pitchFamily="18" charset="0"/>
                          <a:cs typeface="Times New Roman" panose="02020603050405020304" pitchFamily="18" charset="0"/>
                        </a:rPr>
                        <a:t>1</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100%</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chemeClr val="accent5">
                        <a:lumMod val="60000"/>
                        <a:lumOff val="40000"/>
                      </a:schemeClr>
                    </a:solidFill>
                  </a:tcPr>
                </a:tc>
              </a:tr>
              <a:tr h="710569">
                <a:tc gridSpan="2">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Факультет/кафедра бойынша барлығы</a:t>
                      </a:r>
                      <a:r>
                        <a:rPr lang="ru-RU" sz="1200">
                          <a:effectLst/>
                          <a:latin typeface="Times New Roman" panose="02020603050405020304" pitchFamily="18" charset="0"/>
                          <a:cs typeface="Times New Roman" panose="02020603050405020304" pitchFamily="18" charset="0"/>
                        </a:rPr>
                        <a:t>:</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nchor="ctr"/>
                </a:tc>
                <a:tc hMerge="1">
                  <a:txBody>
                    <a:bodyPr/>
                    <a:lstStyle/>
                    <a:p>
                      <a:endParaRPr lang="ru-RU"/>
                    </a:p>
                  </a:txBody>
                  <a:tcPr/>
                </a:tc>
                <a:tc>
                  <a:txBody>
                    <a:bodyPr/>
                    <a:lstStyle/>
                    <a:p>
                      <a:pPr>
                        <a:lnSpc>
                          <a:spcPct val="115000"/>
                        </a:lnSpc>
                        <a:spcAft>
                          <a:spcPts val="0"/>
                        </a:spcAft>
                      </a:pPr>
                      <a:r>
                        <a:rPr lang="kk-KZ" sz="1200" dirty="0">
                          <a:effectLst/>
                          <a:latin typeface="Times New Roman" panose="02020603050405020304" pitchFamily="18" charset="0"/>
                          <a:cs typeface="Times New Roman" panose="02020603050405020304" pitchFamily="18" charset="0"/>
                        </a:rPr>
                        <a:t>18</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nchor="ctr"/>
                </a:tc>
                <a:tc>
                  <a:txBody>
                    <a:bodyPr/>
                    <a:lstStyle/>
                    <a:p>
                      <a:pPr>
                        <a:lnSpc>
                          <a:spcPct val="115000"/>
                        </a:lnSpc>
                        <a:spcAft>
                          <a:spcPts val="0"/>
                        </a:spcAft>
                      </a:pPr>
                      <a:r>
                        <a:rPr lang="kk-KZ" sz="1200">
                          <a:effectLst/>
                          <a:latin typeface="Times New Roman" panose="02020603050405020304" pitchFamily="18" charset="0"/>
                          <a:cs typeface="Times New Roman" panose="02020603050405020304" pitchFamily="18" charset="0"/>
                        </a:rPr>
                        <a:t>18</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nchor="ctr"/>
                </a:tc>
                <a:tc>
                  <a:txBody>
                    <a:bodyPr/>
                    <a:lstStyle/>
                    <a:p>
                      <a:pPr algn="ctr">
                        <a:lnSpc>
                          <a:spcPct val="115000"/>
                        </a:lnSpc>
                        <a:spcAft>
                          <a:spcPts val="0"/>
                        </a:spcAft>
                      </a:pPr>
                      <a:r>
                        <a:rPr lang="ru-RU" sz="1200" dirty="0">
                          <a:effectLst/>
                          <a:latin typeface="Times New Roman" panose="02020603050405020304" pitchFamily="18" charset="0"/>
                          <a:cs typeface="Times New Roman" panose="02020603050405020304" pitchFamily="18" charset="0"/>
                        </a:rPr>
                        <a:t>100%</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2878247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3690</TotalTime>
  <Words>3386</Words>
  <Application>Microsoft Office PowerPoint</Application>
  <PresentationFormat>Экран (4:3)</PresentationFormat>
  <Paragraphs>964</Paragraphs>
  <Slides>25</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RePack by Diakov</cp:lastModifiedBy>
  <cp:revision>297</cp:revision>
  <dcterms:created xsi:type="dcterms:W3CDTF">2021-03-16T01:38:21Z</dcterms:created>
  <dcterms:modified xsi:type="dcterms:W3CDTF">2023-01-24T16:37:01Z</dcterms:modified>
</cp:coreProperties>
</file>